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34" r:id="rId2"/>
    <p:sldId id="312" r:id="rId3"/>
    <p:sldId id="389" r:id="rId4"/>
    <p:sldId id="364" r:id="rId5"/>
    <p:sldId id="367" r:id="rId6"/>
    <p:sldId id="382" r:id="rId7"/>
    <p:sldId id="368" r:id="rId8"/>
    <p:sldId id="365" r:id="rId9"/>
    <p:sldId id="369" r:id="rId10"/>
    <p:sldId id="376" r:id="rId11"/>
    <p:sldId id="343" r:id="rId12"/>
    <p:sldId id="370" r:id="rId13"/>
    <p:sldId id="371" r:id="rId14"/>
    <p:sldId id="377" r:id="rId15"/>
    <p:sldId id="372" r:id="rId16"/>
    <p:sldId id="373" r:id="rId17"/>
    <p:sldId id="374" r:id="rId18"/>
    <p:sldId id="375" r:id="rId19"/>
    <p:sldId id="387" r:id="rId20"/>
    <p:sldId id="378" r:id="rId21"/>
    <p:sldId id="379" r:id="rId22"/>
    <p:sldId id="381" r:id="rId23"/>
    <p:sldId id="336"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F63"/>
    <a:srgbClr val="50A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41" autoAdjust="0"/>
  </p:normalViewPr>
  <p:slideViewPr>
    <p:cSldViewPr>
      <p:cViewPr varScale="1">
        <p:scale>
          <a:sx n="56" d="100"/>
          <a:sy n="56" d="100"/>
        </p:scale>
        <p:origin x="15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ondrive\Project%20aldeboarn\Gegevens%20bij%20plantsapmeting%202020%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ondrive\Project%20aldeboarn\Dataset%20plantsap%20analyse%20en%20BB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Opbrengsten!$A$5</c:f>
              <c:strCache>
                <c:ptCount val="1"/>
                <c:pt idx="0">
                  <c:v>Proef</c:v>
                </c:pt>
              </c:strCache>
            </c:strRef>
          </c:tx>
          <c:invertIfNegative val="0"/>
          <c:cat>
            <c:numRef>
              <c:f>'[Gegevens bij plantsapmeting 2020 (1).xls]Opbrengsten'!$G$4,'[Gegevens bij plantsapmeting 2020 (1).xls]Opbrengsten'!$N$4,'[Gegevens bij plantsapmeting 2020 (1).xls]Opbrengsten'!$U$4,'[Gegevens bij plantsapmeting 2020 (1).xls]Opbrengsten'!$AA$4,'[Gegevens bij plantsapmeting 2020 (1).xls]Opbrengsten'!$AH$4,'[Gegevens bij plantsapmeting 2020 (1).xls]Opbrengsten'!$AN$4,'[Gegevens bij plantsapmeting 2020 (1).xls]Opbrengsten'!$AU$4,'[Gegevens bij plantsapmeting 2020 (1).xls]Opbrengsten'!$BA$4</c:f>
              <c:numCache>
                <c:formatCode>General</c:formatCode>
                <c:ptCount val="8"/>
                <c:pt idx="0">
                  <c:v>1</c:v>
                </c:pt>
                <c:pt idx="1">
                  <c:v>2</c:v>
                </c:pt>
                <c:pt idx="2">
                  <c:v>3</c:v>
                </c:pt>
                <c:pt idx="3">
                  <c:v>4</c:v>
                </c:pt>
                <c:pt idx="4">
                  <c:v>5</c:v>
                </c:pt>
                <c:pt idx="5">
                  <c:v>6</c:v>
                </c:pt>
                <c:pt idx="6">
                  <c:v>7</c:v>
                </c:pt>
                <c:pt idx="7">
                  <c:v>8</c:v>
                </c:pt>
              </c:numCache>
            </c:numRef>
          </c:cat>
          <c:val>
            <c:numRef>
              <c:f>'[Gegevens bij plantsapmeting 2020 (1).xls]Opbrengsten'!$G$5,'[Gegevens bij plantsapmeting 2020 (1).xls]Opbrengsten'!$N$5,'[Gegevens bij plantsapmeting 2020 (1).xls]Opbrengsten'!$U$5,'[Gegevens bij plantsapmeting 2020 (1).xls]Opbrengsten'!$AA$5,'[Gegevens bij plantsapmeting 2020 (1).xls]Opbrengsten'!$AH$5,'[Gegevens bij plantsapmeting 2020 (1).xls]Opbrengsten'!$AN$5,'[Gegevens bij plantsapmeting 2020 (1).xls]Opbrengsten'!$AU$5,'[Gegevens bij plantsapmeting 2020 (1).xls]Opbrengsten'!$BA$5</c:f>
              <c:numCache>
                <c:formatCode>General</c:formatCode>
                <c:ptCount val="8"/>
                <c:pt idx="0">
                  <c:v>4632</c:v>
                </c:pt>
                <c:pt idx="1">
                  <c:v>8650</c:v>
                </c:pt>
                <c:pt idx="2">
                  <c:v>4365</c:v>
                </c:pt>
                <c:pt idx="3">
                  <c:v>7423</c:v>
                </c:pt>
                <c:pt idx="4">
                  <c:v>5725</c:v>
                </c:pt>
                <c:pt idx="5">
                  <c:v>4829</c:v>
                </c:pt>
                <c:pt idx="6">
                  <c:v>2606</c:v>
                </c:pt>
                <c:pt idx="7">
                  <c:v>509</c:v>
                </c:pt>
              </c:numCache>
            </c:numRef>
          </c:val>
          <c:extLst>
            <c:ext xmlns:c16="http://schemas.microsoft.com/office/drawing/2014/chart" uri="{C3380CC4-5D6E-409C-BE32-E72D297353CC}">
              <c16:uniqueId val="{00000000-76C8-4141-85E6-0F2F220BC251}"/>
            </c:ext>
          </c:extLst>
        </c:ser>
        <c:ser>
          <c:idx val="1"/>
          <c:order val="1"/>
          <c:tx>
            <c:strRef>
              <c:f>Opbrengsten!$A$6</c:f>
              <c:strCache>
                <c:ptCount val="1"/>
                <c:pt idx="0">
                  <c:v>Referentie</c:v>
                </c:pt>
              </c:strCache>
            </c:strRef>
          </c:tx>
          <c:invertIfNegative val="0"/>
          <c:cat>
            <c:numRef>
              <c:f>'[Gegevens bij plantsapmeting 2020 (1).xls]Opbrengsten'!$G$4,'[Gegevens bij plantsapmeting 2020 (1).xls]Opbrengsten'!$N$4,'[Gegevens bij plantsapmeting 2020 (1).xls]Opbrengsten'!$U$4,'[Gegevens bij plantsapmeting 2020 (1).xls]Opbrengsten'!$AA$4,'[Gegevens bij plantsapmeting 2020 (1).xls]Opbrengsten'!$AH$4,'[Gegevens bij plantsapmeting 2020 (1).xls]Opbrengsten'!$AN$4,'[Gegevens bij plantsapmeting 2020 (1).xls]Opbrengsten'!$AU$4,'[Gegevens bij plantsapmeting 2020 (1).xls]Opbrengsten'!$BA$4</c:f>
              <c:numCache>
                <c:formatCode>General</c:formatCode>
                <c:ptCount val="8"/>
                <c:pt idx="0">
                  <c:v>1</c:v>
                </c:pt>
                <c:pt idx="1">
                  <c:v>2</c:v>
                </c:pt>
                <c:pt idx="2">
                  <c:v>3</c:v>
                </c:pt>
                <c:pt idx="3">
                  <c:v>4</c:v>
                </c:pt>
                <c:pt idx="4">
                  <c:v>5</c:v>
                </c:pt>
                <c:pt idx="5">
                  <c:v>6</c:v>
                </c:pt>
                <c:pt idx="6">
                  <c:v>7</c:v>
                </c:pt>
                <c:pt idx="7">
                  <c:v>8</c:v>
                </c:pt>
              </c:numCache>
            </c:numRef>
          </c:cat>
          <c:val>
            <c:numRef>
              <c:f>'[Gegevens bij plantsapmeting 2020 (1).xls]Opbrengsten'!$G$6,'[Gegevens bij plantsapmeting 2020 (1).xls]Opbrengsten'!$N$6,'[Gegevens bij plantsapmeting 2020 (1).xls]Opbrengsten'!$U$6,'[Gegevens bij plantsapmeting 2020 (1).xls]Opbrengsten'!$AA$6,'[Gegevens bij plantsapmeting 2020 (1).xls]Opbrengsten'!$AH$6,'[Gegevens bij plantsapmeting 2020 (1).xls]Opbrengsten'!$AN$6,'[Gegevens bij plantsapmeting 2020 (1).xls]Opbrengsten'!$AU$6,'[Gegevens bij plantsapmeting 2020 (1).xls]Opbrengsten'!$BA$6</c:f>
              <c:numCache>
                <c:formatCode>General</c:formatCode>
                <c:ptCount val="8"/>
                <c:pt idx="0">
                  <c:v>4649</c:v>
                </c:pt>
                <c:pt idx="1">
                  <c:v>9212</c:v>
                </c:pt>
                <c:pt idx="2">
                  <c:v>2656</c:v>
                </c:pt>
                <c:pt idx="3">
                  <c:v>6065</c:v>
                </c:pt>
                <c:pt idx="4">
                  <c:v>2509</c:v>
                </c:pt>
                <c:pt idx="5">
                  <c:v>4551</c:v>
                </c:pt>
                <c:pt idx="6">
                  <c:v>3026</c:v>
                </c:pt>
                <c:pt idx="7">
                  <c:v>582</c:v>
                </c:pt>
              </c:numCache>
            </c:numRef>
          </c:val>
          <c:extLst>
            <c:ext xmlns:c16="http://schemas.microsoft.com/office/drawing/2014/chart" uri="{C3380CC4-5D6E-409C-BE32-E72D297353CC}">
              <c16:uniqueId val="{00000001-76C8-4141-85E6-0F2F220BC251}"/>
            </c:ext>
          </c:extLst>
        </c:ser>
        <c:dLbls>
          <c:showLegendKey val="0"/>
          <c:showVal val="0"/>
          <c:showCatName val="0"/>
          <c:showSerName val="0"/>
          <c:showPercent val="0"/>
          <c:showBubbleSize val="0"/>
        </c:dLbls>
        <c:gapWidth val="150"/>
        <c:axId val="55862400"/>
        <c:axId val="55863936"/>
      </c:barChart>
      <c:catAx>
        <c:axId val="55862400"/>
        <c:scaling>
          <c:orientation val="minMax"/>
        </c:scaling>
        <c:delete val="0"/>
        <c:axPos val="b"/>
        <c:numFmt formatCode="General" sourceLinked="1"/>
        <c:majorTickMark val="out"/>
        <c:minorTickMark val="none"/>
        <c:tickLblPos val="nextTo"/>
        <c:crossAx val="55863936"/>
        <c:crosses val="autoZero"/>
        <c:auto val="1"/>
        <c:lblAlgn val="ctr"/>
        <c:lblOffset val="100"/>
        <c:noMultiLvlLbl val="0"/>
      </c:catAx>
      <c:valAx>
        <c:axId val="55863936"/>
        <c:scaling>
          <c:orientation val="minMax"/>
        </c:scaling>
        <c:delete val="0"/>
        <c:axPos val="l"/>
        <c:majorGridlines/>
        <c:numFmt formatCode="General" sourceLinked="1"/>
        <c:majorTickMark val="out"/>
        <c:minorTickMark val="none"/>
        <c:tickLblPos val="nextTo"/>
        <c:crossAx val="5586240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Bemesting!$J$68</c:f>
              <c:strCache>
                <c:ptCount val="1"/>
                <c:pt idx="0">
                  <c:v>2 proef </c:v>
                </c:pt>
              </c:strCache>
            </c:strRef>
          </c:tx>
          <c:spPr>
            <a:ln>
              <a:solidFill>
                <a:srgbClr val="00B050"/>
              </a:solidFill>
            </a:ln>
          </c:spPr>
          <c:marker>
            <c:spPr>
              <a:solidFill>
                <a:srgbClr val="00B050"/>
              </a:solidFill>
            </c:spPr>
          </c:marker>
          <c:cat>
            <c:strRef>
              <c:f>Bemesting!$K$67:$O$67</c:f>
              <c:strCache>
                <c:ptCount val="5"/>
                <c:pt idx="0">
                  <c:v>1e snede</c:v>
                </c:pt>
                <c:pt idx="1">
                  <c:v>2e snede</c:v>
                </c:pt>
                <c:pt idx="2">
                  <c:v>3e snede</c:v>
                </c:pt>
                <c:pt idx="3">
                  <c:v>4e snede</c:v>
                </c:pt>
                <c:pt idx="4">
                  <c:v>5e snede</c:v>
                </c:pt>
              </c:strCache>
            </c:strRef>
          </c:cat>
          <c:val>
            <c:numRef>
              <c:f>Bemesting!$K$68:$O$68</c:f>
              <c:numCache>
                <c:formatCode>General</c:formatCode>
                <c:ptCount val="5"/>
                <c:pt idx="0">
                  <c:v>185.8</c:v>
                </c:pt>
                <c:pt idx="1">
                  <c:v>135.19999999999999</c:v>
                </c:pt>
                <c:pt idx="2">
                  <c:v>60</c:v>
                </c:pt>
                <c:pt idx="3">
                  <c:v>60</c:v>
                </c:pt>
              </c:numCache>
            </c:numRef>
          </c:val>
          <c:smooth val="0"/>
          <c:extLst>
            <c:ext xmlns:c16="http://schemas.microsoft.com/office/drawing/2014/chart" uri="{C3380CC4-5D6E-409C-BE32-E72D297353CC}">
              <c16:uniqueId val="{00000000-6197-4F30-B8CF-BBE0BB1EC439}"/>
            </c:ext>
          </c:extLst>
        </c:ser>
        <c:ser>
          <c:idx val="1"/>
          <c:order val="1"/>
          <c:tx>
            <c:strRef>
              <c:f>Bemesting!$J$69</c:f>
              <c:strCache>
                <c:ptCount val="1"/>
                <c:pt idx="0">
                  <c:v>2 schaduw </c:v>
                </c:pt>
              </c:strCache>
            </c:strRef>
          </c:tx>
          <c:spPr>
            <a:ln>
              <a:solidFill>
                <a:srgbClr val="27EA06"/>
              </a:solidFill>
            </a:ln>
          </c:spPr>
          <c:marker>
            <c:symbol val="square"/>
            <c:size val="5"/>
            <c:spPr>
              <a:solidFill>
                <a:srgbClr val="27EA06"/>
              </a:solidFill>
            </c:spPr>
          </c:marker>
          <c:cat>
            <c:strRef>
              <c:f>Bemesting!$K$67:$O$67</c:f>
              <c:strCache>
                <c:ptCount val="5"/>
                <c:pt idx="0">
                  <c:v>1e snede</c:v>
                </c:pt>
                <c:pt idx="1">
                  <c:v>2e snede</c:v>
                </c:pt>
                <c:pt idx="2">
                  <c:v>3e snede</c:v>
                </c:pt>
                <c:pt idx="3">
                  <c:v>4e snede</c:v>
                </c:pt>
                <c:pt idx="4">
                  <c:v>5e snede</c:v>
                </c:pt>
              </c:strCache>
            </c:strRef>
          </c:cat>
          <c:val>
            <c:numRef>
              <c:f>Bemesting!$K$69:$O$69</c:f>
              <c:numCache>
                <c:formatCode>General</c:formatCode>
                <c:ptCount val="5"/>
                <c:pt idx="0">
                  <c:v>204.8</c:v>
                </c:pt>
                <c:pt idx="1">
                  <c:v>148.6</c:v>
                </c:pt>
                <c:pt idx="2">
                  <c:v>35.1</c:v>
                </c:pt>
                <c:pt idx="3">
                  <c:v>87</c:v>
                </c:pt>
                <c:pt idx="4">
                  <c:v>13.5</c:v>
                </c:pt>
              </c:numCache>
            </c:numRef>
          </c:val>
          <c:smooth val="0"/>
          <c:extLst>
            <c:ext xmlns:c16="http://schemas.microsoft.com/office/drawing/2014/chart" uri="{C3380CC4-5D6E-409C-BE32-E72D297353CC}">
              <c16:uniqueId val="{00000001-6197-4F30-B8CF-BBE0BB1EC439}"/>
            </c:ext>
          </c:extLst>
        </c:ser>
        <c:ser>
          <c:idx val="2"/>
          <c:order val="2"/>
          <c:tx>
            <c:strRef>
              <c:f>Bemesting!$J$70</c:f>
              <c:strCache>
                <c:ptCount val="1"/>
                <c:pt idx="0">
                  <c:v>4 proef </c:v>
                </c:pt>
              </c:strCache>
            </c:strRef>
          </c:tx>
          <c:spPr>
            <a:ln>
              <a:solidFill>
                <a:srgbClr val="0070C0"/>
              </a:solidFill>
            </a:ln>
          </c:spPr>
          <c:marker>
            <c:spPr>
              <a:solidFill>
                <a:srgbClr val="0070C0"/>
              </a:solidFill>
            </c:spPr>
          </c:marker>
          <c:cat>
            <c:strRef>
              <c:f>Bemesting!$K$67:$O$67</c:f>
              <c:strCache>
                <c:ptCount val="5"/>
                <c:pt idx="0">
                  <c:v>1e snede</c:v>
                </c:pt>
                <c:pt idx="1">
                  <c:v>2e snede</c:v>
                </c:pt>
                <c:pt idx="2">
                  <c:v>3e snede</c:v>
                </c:pt>
                <c:pt idx="3">
                  <c:v>4e snede</c:v>
                </c:pt>
                <c:pt idx="4">
                  <c:v>5e snede</c:v>
                </c:pt>
              </c:strCache>
            </c:strRef>
          </c:cat>
          <c:val>
            <c:numRef>
              <c:f>Bemesting!$K$70:$O$70</c:f>
              <c:numCache>
                <c:formatCode>General</c:formatCode>
                <c:ptCount val="5"/>
                <c:pt idx="0">
                  <c:v>212</c:v>
                </c:pt>
                <c:pt idx="1">
                  <c:v>136</c:v>
                </c:pt>
                <c:pt idx="2">
                  <c:v>120</c:v>
                </c:pt>
                <c:pt idx="3">
                  <c:v>80</c:v>
                </c:pt>
                <c:pt idx="4">
                  <c:v>80</c:v>
                </c:pt>
              </c:numCache>
            </c:numRef>
          </c:val>
          <c:smooth val="0"/>
          <c:extLst>
            <c:ext xmlns:c16="http://schemas.microsoft.com/office/drawing/2014/chart" uri="{C3380CC4-5D6E-409C-BE32-E72D297353CC}">
              <c16:uniqueId val="{00000002-6197-4F30-B8CF-BBE0BB1EC439}"/>
            </c:ext>
          </c:extLst>
        </c:ser>
        <c:ser>
          <c:idx val="3"/>
          <c:order val="3"/>
          <c:tx>
            <c:strRef>
              <c:f>Bemesting!$J$71</c:f>
              <c:strCache>
                <c:ptCount val="1"/>
                <c:pt idx="0">
                  <c:v>4 schaduw </c:v>
                </c:pt>
              </c:strCache>
            </c:strRef>
          </c:tx>
          <c:spPr>
            <a:ln>
              <a:solidFill>
                <a:srgbClr val="00B0F0"/>
              </a:solidFill>
            </a:ln>
          </c:spPr>
          <c:marker>
            <c:spPr>
              <a:solidFill>
                <a:srgbClr val="00B0F0"/>
              </a:solidFill>
            </c:spPr>
          </c:marker>
          <c:cat>
            <c:strRef>
              <c:f>Bemesting!$K$67:$O$67</c:f>
              <c:strCache>
                <c:ptCount val="5"/>
                <c:pt idx="0">
                  <c:v>1e snede</c:v>
                </c:pt>
                <c:pt idx="1">
                  <c:v>2e snede</c:v>
                </c:pt>
                <c:pt idx="2">
                  <c:v>3e snede</c:v>
                </c:pt>
                <c:pt idx="3">
                  <c:v>4e snede</c:v>
                </c:pt>
                <c:pt idx="4">
                  <c:v>5e snede</c:v>
                </c:pt>
              </c:strCache>
            </c:strRef>
          </c:cat>
          <c:val>
            <c:numRef>
              <c:f>Bemesting!$K$71:$O$71</c:f>
              <c:numCache>
                <c:formatCode>General</c:formatCode>
                <c:ptCount val="5"/>
                <c:pt idx="0">
                  <c:v>187</c:v>
                </c:pt>
                <c:pt idx="1">
                  <c:v>136</c:v>
                </c:pt>
                <c:pt idx="2">
                  <c:v>120</c:v>
                </c:pt>
                <c:pt idx="3">
                  <c:v>80</c:v>
                </c:pt>
                <c:pt idx="4">
                  <c:v>80</c:v>
                </c:pt>
              </c:numCache>
            </c:numRef>
          </c:val>
          <c:smooth val="0"/>
          <c:extLst>
            <c:ext xmlns:c16="http://schemas.microsoft.com/office/drawing/2014/chart" uri="{C3380CC4-5D6E-409C-BE32-E72D297353CC}">
              <c16:uniqueId val="{00000003-6197-4F30-B8CF-BBE0BB1EC439}"/>
            </c:ext>
          </c:extLst>
        </c:ser>
        <c:dLbls>
          <c:showLegendKey val="0"/>
          <c:showVal val="0"/>
          <c:showCatName val="0"/>
          <c:showSerName val="0"/>
          <c:showPercent val="0"/>
          <c:showBubbleSize val="0"/>
        </c:dLbls>
        <c:marker val="1"/>
        <c:smooth val="0"/>
        <c:axId val="90036480"/>
        <c:axId val="90038656"/>
      </c:lineChart>
      <c:catAx>
        <c:axId val="90036480"/>
        <c:scaling>
          <c:orientation val="minMax"/>
        </c:scaling>
        <c:delete val="0"/>
        <c:axPos val="b"/>
        <c:numFmt formatCode="General" sourceLinked="0"/>
        <c:majorTickMark val="out"/>
        <c:minorTickMark val="none"/>
        <c:tickLblPos val="nextTo"/>
        <c:crossAx val="90038656"/>
        <c:crosses val="autoZero"/>
        <c:auto val="1"/>
        <c:lblAlgn val="ctr"/>
        <c:lblOffset val="100"/>
        <c:noMultiLvlLbl val="0"/>
      </c:catAx>
      <c:valAx>
        <c:axId val="90038656"/>
        <c:scaling>
          <c:orientation val="minMax"/>
        </c:scaling>
        <c:delete val="0"/>
        <c:axPos val="l"/>
        <c:majorGridlines/>
        <c:numFmt formatCode="General" sourceLinked="1"/>
        <c:majorTickMark val="out"/>
        <c:minorTickMark val="none"/>
        <c:tickLblPos val="nextTo"/>
        <c:crossAx val="90036480"/>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5981" cy="512379"/>
          </a:xfrm>
          <a:prstGeom prst="rect">
            <a:avLst/>
          </a:prstGeom>
        </p:spPr>
        <p:txBody>
          <a:bodyPr vert="horz" lIns="93735" tIns="46868" rIns="93735" bIns="46868" rtlCol="0"/>
          <a:lstStyle>
            <a:lvl1pPr algn="l">
              <a:defRPr sz="1200"/>
            </a:lvl1pPr>
          </a:lstStyle>
          <a:p>
            <a:endParaRPr lang="nl-NL"/>
          </a:p>
        </p:txBody>
      </p:sp>
      <p:sp>
        <p:nvSpPr>
          <p:cNvPr id="3" name="Tijdelijke aanduiding voor datum 2"/>
          <p:cNvSpPr>
            <a:spLocks noGrp="1"/>
          </p:cNvSpPr>
          <p:nvPr>
            <p:ph type="dt" sz="quarter" idx="1"/>
          </p:nvPr>
        </p:nvSpPr>
        <p:spPr>
          <a:xfrm>
            <a:off x="4021682" y="0"/>
            <a:ext cx="3075981" cy="512379"/>
          </a:xfrm>
          <a:prstGeom prst="rect">
            <a:avLst/>
          </a:prstGeom>
        </p:spPr>
        <p:txBody>
          <a:bodyPr vert="horz" lIns="93735" tIns="46868" rIns="93735" bIns="46868" rtlCol="0"/>
          <a:lstStyle>
            <a:lvl1pPr algn="r">
              <a:defRPr sz="1200"/>
            </a:lvl1pPr>
          </a:lstStyle>
          <a:p>
            <a:fld id="{2D923508-DD59-49F2-A104-4D618590485A}" type="datetimeFigureOut">
              <a:rPr lang="nl-NL" smtClean="0"/>
              <a:pPr/>
              <a:t>11-1-2023</a:t>
            </a:fld>
            <a:endParaRPr lang="nl-NL"/>
          </a:p>
        </p:txBody>
      </p:sp>
      <p:sp>
        <p:nvSpPr>
          <p:cNvPr id="4" name="Tijdelijke aanduiding voor voettekst 3"/>
          <p:cNvSpPr>
            <a:spLocks noGrp="1"/>
          </p:cNvSpPr>
          <p:nvPr>
            <p:ph type="ftr" sz="quarter" idx="2"/>
          </p:nvPr>
        </p:nvSpPr>
        <p:spPr>
          <a:xfrm>
            <a:off x="0" y="9720613"/>
            <a:ext cx="3075981" cy="512379"/>
          </a:xfrm>
          <a:prstGeom prst="rect">
            <a:avLst/>
          </a:prstGeom>
        </p:spPr>
        <p:txBody>
          <a:bodyPr vert="horz" lIns="93735" tIns="46868" rIns="93735" bIns="46868"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1682" y="9720613"/>
            <a:ext cx="3075981" cy="512379"/>
          </a:xfrm>
          <a:prstGeom prst="rect">
            <a:avLst/>
          </a:prstGeom>
        </p:spPr>
        <p:txBody>
          <a:bodyPr vert="horz" lIns="93735" tIns="46868" rIns="93735" bIns="46868" rtlCol="0" anchor="b"/>
          <a:lstStyle>
            <a:lvl1pPr algn="r">
              <a:defRPr sz="1200"/>
            </a:lvl1pPr>
          </a:lstStyle>
          <a:p>
            <a:fld id="{860D98C7-5959-4AC4-9462-02FA4A7B1551}"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4" cy="511731"/>
          </a:xfrm>
          <a:prstGeom prst="rect">
            <a:avLst/>
          </a:prstGeom>
        </p:spPr>
        <p:txBody>
          <a:bodyPr vert="horz" lIns="99041" tIns="49521" rIns="99041" bIns="49521"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4" cy="511731"/>
          </a:xfrm>
          <a:prstGeom prst="rect">
            <a:avLst/>
          </a:prstGeom>
        </p:spPr>
        <p:txBody>
          <a:bodyPr vert="horz" lIns="99041" tIns="49521" rIns="99041" bIns="49521" rtlCol="0"/>
          <a:lstStyle>
            <a:lvl1pPr algn="r">
              <a:defRPr sz="1300"/>
            </a:lvl1pPr>
          </a:lstStyle>
          <a:p>
            <a:fld id="{ACEA6C3B-809E-4024-8A44-1B963709A582}" type="datetimeFigureOut">
              <a:rPr lang="nl-NL" smtClean="0"/>
              <a:pPr/>
              <a:t>11-1-2023</a:t>
            </a:fld>
            <a:endParaRPr lang="nl-NL"/>
          </a:p>
        </p:txBody>
      </p:sp>
      <p:sp>
        <p:nvSpPr>
          <p:cNvPr id="4" name="Tijdelijke aanduiding voor dia-afbeelding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1" tIns="49521" rIns="99041" bIns="49521" rtlCol="0" anchor="ctr"/>
          <a:lstStyle/>
          <a:p>
            <a:endParaRPr lang="nl-NL"/>
          </a:p>
        </p:txBody>
      </p:sp>
      <p:sp>
        <p:nvSpPr>
          <p:cNvPr id="5" name="Tijdelijke aanduiding voor notities 4"/>
          <p:cNvSpPr>
            <a:spLocks noGrp="1"/>
          </p:cNvSpPr>
          <p:nvPr>
            <p:ph type="body" sz="quarter" idx="3"/>
          </p:nvPr>
        </p:nvSpPr>
        <p:spPr>
          <a:xfrm>
            <a:off x="709931" y="4861442"/>
            <a:ext cx="5679440" cy="4605576"/>
          </a:xfrm>
          <a:prstGeom prst="rect">
            <a:avLst/>
          </a:prstGeom>
        </p:spPr>
        <p:txBody>
          <a:bodyPr vert="horz" lIns="99041" tIns="49521" rIns="99041" bIns="49521"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6"/>
            <a:ext cx="3076364" cy="511731"/>
          </a:xfrm>
          <a:prstGeom prst="rect">
            <a:avLst/>
          </a:prstGeom>
        </p:spPr>
        <p:txBody>
          <a:bodyPr vert="horz" lIns="99041" tIns="49521" rIns="99041" bIns="4952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6"/>
            <a:ext cx="3076364" cy="511731"/>
          </a:xfrm>
          <a:prstGeom prst="rect">
            <a:avLst/>
          </a:prstGeom>
        </p:spPr>
        <p:txBody>
          <a:bodyPr vert="horz" lIns="99041" tIns="49521" rIns="99041" bIns="49521" rtlCol="0" anchor="b"/>
          <a:lstStyle>
            <a:lvl1pPr algn="r">
              <a:defRPr sz="1300"/>
            </a:lvl1pPr>
          </a:lstStyle>
          <a:p>
            <a:fld id="{01AD09C1-A733-4C32-A37C-A40769418C11}" type="slidenum">
              <a:rPr lang="nl-NL" smtClean="0"/>
              <a:pPr/>
              <a:t>‹nr.›</a:t>
            </a:fld>
            <a:endParaRPr lang="nl-NL"/>
          </a:p>
        </p:txBody>
      </p:sp>
    </p:spTree>
    <p:extLst>
      <p:ext uri="{BB962C8B-B14F-4D97-AF65-F5344CB8AC3E}">
        <p14:creationId xmlns:p14="http://schemas.microsoft.com/office/powerpoint/2010/main" val="248812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latin typeface="+mn-lt"/>
                <a:ea typeface="+mn-ea"/>
                <a:cs typeface="+mn-cs"/>
              </a:rPr>
              <a:t>De suikers gedragen zich zoals verwacht. Voor de eerste </a:t>
            </a:r>
            <a:r>
              <a:rPr lang="nl-NL" sz="1200" kern="1200" dirty="0" err="1">
                <a:solidFill>
                  <a:schemeClr val="tx1"/>
                </a:solidFill>
                <a:latin typeface="+mn-lt"/>
                <a:ea typeface="+mn-ea"/>
                <a:cs typeface="+mn-cs"/>
              </a:rPr>
              <a:t>snedes</a:t>
            </a:r>
            <a:r>
              <a:rPr lang="nl-NL" sz="1200" kern="1200" dirty="0">
                <a:solidFill>
                  <a:schemeClr val="tx1"/>
                </a:solidFill>
                <a:latin typeface="+mn-lt"/>
                <a:ea typeface="+mn-ea"/>
                <a:cs typeface="+mn-cs"/>
              </a:rPr>
              <a:t> zullen de gevormde suikers bovengronds in het gras zitten en zijn de suikers in het plantsap het hoogst. In latere </a:t>
            </a:r>
            <a:r>
              <a:rPr lang="nl-NL" sz="1200" kern="1200" dirty="0" err="1">
                <a:solidFill>
                  <a:schemeClr val="tx1"/>
                </a:solidFill>
                <a:latin typeface="+mn-lt"/>
                <a:ea typeface="+mn-ea"/>
                <a:cs typeface="+mn-cs"/>
              </a:rPr>
              <a:t>snedes</a:t>
            </a:r>
            <a:r>
              <a:rPr lang="nl-NL" sz="1200" kern="1200" dirty="0">
                <a:solidFill>
                  <a:schemeClr val="tx1"/>
                </a:solidFill>
                <a:latin typeface="+mn-lt"/>
                <a:ea typeface="+mn-ea"/>
                <a:cs typeface="+mn-cs"/>
              </a:rPr>
              <a:t> zullen de gevormde suikers naar de bodem lekken waar het als energiebron voor het bodemleven word benut. Ook is het maaimoment van invloed. Bedrijf 4 heeft de eerst snede een week later gemaaid waardoor de suikers gedeeltelijk zijn omgezet in </a:t>
            </a:r>
            <a:r>
              <a:rPr lang="nl-NL" sz="1200" kern="1200" dirty="0" err="1">
                <a:solidFill>
                  <a:schemeClr val="tx1"/>
                </a:solidFill>
                <a:latin typeface="+mn-lt"/>
                <a:ea typeface="+mn-ea"/>
                <a:cs typeface="+mn-cs"/>
              </a:rPr>
              <a:t>ruwecelstof</a:t>
            </a:r>
            <a:r>
              <a:rPr lang="nl-NL" sz="1200" kern="1200" dirty="0">
                <a:solidFill>
                  <a:schemeClr val="tx1"/>
                </a:solidFill>
                <a:latin typeface="+mn-lt"/>
                <a:ea typeface="+mn-ea"/>
                <a:cs typeface="+mn-cs"/>
              </a:rPr>
              <a:t>. De suiker gehaltes van de </a:t>
            </a:r>
            <a:r>
              <a:rPr lang="nl-NL" sz="1200" kern="1200" dirty="0" err="1">
                <a:solidFill>
                  <a:schemeClr val="tx1"/>
                </a:solidFill>
                <a:latin typeface="+mn-lt"/>
                <a:ea typeface="+mn-ea"/>
                <a:cs typeface="+mn-cs"/>
              </a:rPr>
              <a:t>proefpecelen</a:t>
            </a:r>
            <a:r>
              <a:rPr lang="nl-NL" sz="1200" kern="1200" dirty="0">
                <a:solidFill>
                  <a:schemeClr val="tx1"/>
                </a:solidFill>
                <a:latin typeface="+mn-lt"/>
                <a:ea typeface="+mn-ea"/>
                <a:cs typeface="+mn-cs"/>
              </a:rPr>
              <a:t> zitten onder die van de schaduw percelen. Dit heeft te maken met de nadruk van de stikstofgift uit kunstmest op de eerste twee </a:t>
            </a:r>
            <a:r>
              <a:rPr lang="nl-NL" sz="1200" kern="1200" dirty="0" err="1">
                <a:solidFill>
                  <a:schemeClr val="tx1"/>
                </a:solidFill>
                <a:latin typeface="+mn-lt"/>
                <a:ea typeface="+mn-ea"/>
                <a:cs typeface="+mn-cs"/>
              </a:rPr>
              <a:t>snedes</a:t>
            </a:r>
            <a:r>
              <a:rPr lang="nl-NL" sz="1200" kern="1200" dirty="0">
                <a:solidFill>
                  <a:schemeClr val="tx1"/>
                </a:solidFill>
                <a:latin typeface="+mn-lt"/>
                <a:ea typeface="+mn-ea"/>
                <a:cs typeface="+mn-cs"/>
              </a:rPr>
              <a:t> in het bemestingsadvies </a:t>
            </a:r>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EC geeft de totale zoutgehalte in het gewas weer, de rijkheid aan mineralen (waaronder N,P,K,Ca,Mg,Na en de sporenelementen) van het gewas. In de droge periodes zal er minder vocht in het plantsap zitten en zal het zoutgehalte toeneemt. De EC zitten aan de hoge kant wat betekent dat er niet snel een tekort is ook al moet je het per element beoordelen. De EC in plantsap van zwaardere bodems zijn vaak een hoger door een goed gevuld CEC.</a:t>
            </a:r>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Een groot gedeelte van de EC word gevuld door Kalium. Dit is te zien aan de hoge </a:t>
            </a:r>
            <a:r>
              <a:rPr lang="nl-NL" sz="1200" kern="1200" dirty="0" err="1">
                <a:solidFill>
                  <a:schemeClr val="tx1"/>
                </a:solidFill>
                <a:latin typeface="+mn-lt"/>
                <a:ea typeface="+mn-ea"/>
                <a:cs typeface="+mn-cs"/>
              </a:rPr>
              <a:t>ppm</a:t>
            </a:r>
            <a:r>
              <a:rPr lang="nl-NL" sz="1200" kern="1200" dirty="0">
                <a:solidFill>
                  <a:schemeClr val="tx1"/>
                </a:solidFill>
                <a:latin typeface="+mn-lt"/>
                <a:ea typeface="+mn-ea"/>
                <a:cs typeface="+mn-cs"/>
              </a:rPr>
              <a:t> waardes op de Y-as. Op de proefpercelen is de drijfmest beter over het jaar verdeeld en zien we dat de lijn minder piekt. Toch zien we in het najaar een tekort ontstaan wat betekent dat de drijfmest wat Kalium betreft nog beter kan worden verdeeld met als kanttekening dat het vochtgehalte dus verdunning in het plantsap in het najaar toeneemt. Wanneer je onder de 20 Kalium per kg drogestof in de geoogste graskuil wilt zitten moet je onder de 5000 </a:t>
            </a:r>
            <a:r>
              <a:rPr lang="nl-NL" sz="1200" kern="1200" dirty="0" err="1">
                <a:solidFill>
                  <a:schemeClr val="tx1"/>
                </a:solidFill>
                <a:latin typeface="+mn-lt"/>
                <a:ea typeface="+mn-ea"/>
                <a:cs typeface="+mn-cs"/>
              </a:rPr>
              <a:t>ppm</a:t>
            </a:r>
            <a:r>
              <a:rPr lang="nl-NL" sz="1200" kern="1200" dirty="0">
                <a:solidFill>
                  <a:schemeClr val="tx1"/>
                </a:solidFill>
                <a:latin typeface="+mn-lt"/>
                <a:ea typeface="+mn-ea"/>
                <a:cs typeface="+mn-cs"/>
              </a:rPr>
              <a:t> Kalium in het plantsap zitten. Lage Kalium gehaltes in het ruwvoer van koeien betekent een hogere drogestof opname en minder aanvulling van andere mineralen zoals Magnesium in een rantsoen. Minder Magnesium in het rantsoen is minder Magnesium in de mest en dus op de bodem wat gunstig is voor de Ca/Mg verhouding.</a:t>
            </a:r>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Calcium heeft een kleinere invloed op de EC dan Kali (minder </a:t>
            </a:r>
            <a:r>
              <a:rPr lang="nl-NL" sz="1200" kern="1200" dirty="0" err="1">
                <a:solidFill>
                  <a:schemeClr val="tx1"/>
                </a:solidFill>
                <a:latin typeface="+mn-lt"/>
                <a:ea typeface="+mn-ea"/>
                <a:cs typeface="+mn-cs"/>
              </a:rPr>
              <a:t>ppm</a:t>
            </a:r>
            <a:r>
              <a:rPr lang="nl-NL" sz="1200" kern="1200" dirty="0">
                <a:solidFill>
                  <a:schemeClr val="tx1"/>
                </a:solidFill>
                <a:latin typeface="+mn-lt"/>
                <a:ea typeface="+mn-ea"/>
                <a:cs typeface="+mn-cs"/>
              </a:rPr>
              <a:t>). Uit de grafieken is op te maken dat er een interactie is tussen Kali en Calcium. Lager Kalium bemesting bij de proef percelen geven hoger Calcium waardes in het plantsap wat positief is voor de gezondheid van het vee en de kringloop. </a:t>
            </a:r>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Dit geld vooral voor de eerste </a:t>
            </a:r>
            <a:r>
              <a:rPr lang="nl-NL" sz="1200" kern="1200" dirty="0" err="1">
                <a:solidFill>
                  <a:schemeClr val="tx1"/>
                </a:solidFill>
                <a:latin typeface="+mn-lt"/>
                <a:ea typeface="+mn-ea"/>
                <a:cs typeface="+mn-cs"/>
              </a:rPr>
              <a:t>snedes</a:t>
            </a:r>
            <a:r>
              <a:rPr lang="nl-NL" sz="1200" kern="1200" dirty="0">
                <a:solidFill>
                  <a:schemeClr val="tx1"/>
                </a:solidFill>
                <a:latin typeface="+mn-lt"/>
                <a:ea typeface="+mn-ea"/>
                <a:cs typeface="+mn-cs"/>
              </a:rPr>
              <a:t> wat af te lezen is uit de K/Ca verhouding. Bij de K/Ca verhouding zit de doelpercelen onder de referentie percelen. Dit is positief. De het de toevoeging van eierschalen op het doelperceel zullen iets invloed hebben op hoeveelheid Calcium in het plantsap. De piek in de groene lijn is niet te verklaren.</a:t>
            </a:r>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De totale stikstof in het plantsap bestaat uit stikstof uit onder andere nitraat, ammonium, ureum en eiwitten. </a:t>
            </a:r>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latin typeface="+mn-lt"/>
                <a:ea typeface="+mn-ea"/>
                <a:cs typeface="+mn-cs"/>
              </a:rPr>
              <a:t>Het aandeel nitraat is te sturen met bemesting maar is ook afhankelijk van bodemprocessen. Het liefst hebben we een zo laag mogelijk aandeel uit nitraat. Hoge aandelen nitraat moet in de koe onschadelijk worden gemaakt wat enorm veel energie kost en is belastend voor de lever. In de grafiek met aandeel N uit Nitraat in procenten zitten alle waardes onder de 16 wat positief, toch zien we deze waarde graag nog lager. Wat opvalt is dat bij lagere Stikstof kunstmestgiften de stikstof in plantsap niet evenredig mee zakt. De opname van stikstof door het gras heeft ook te maken met neerslag.</a:t>
            </a:r>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De sporenelementen hebben allemaal interactie. Molybdeen zit aan de onderkant van de streef waarden. Wanneer er meer molybdeen wordt gemeten betekent dit dat het bodemleven actief wordt. Molybdeen wordt dan vrijgemaakt uit organische stof. Dat is dus nu nog onvoldoende het geval. Molybdeen is een belangrijk sporenelement voor de plant om stikstof om te zetten in aminozuren.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23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Koe, mest, bodem en gewas hebben allemaal invloed op de bodemvruchtbaarheid. Een belangrijk onderdeel van het project was het individueel begeleiden van de deelnemende boeren. Voor elk bedrijf is een radardiagram opgesteld bestaande uit een set van indicatoren waar een score van 1 tot 5 aan is gegeven. 1 is slecht en 5 is goed. De indicatoren zijn zo gekozen dat ze uiteindelijk allemaal een relatie hebben met de bodem. Resultaten uit de kringloopwijzer, kuilanalyse, BBA, </a:t>
            </a:r>
            <a:r>
              <a:rPr lang="nl-NL" sz="1200" kern="1200" dirty="0" err="1">
                <a:solidFill>
                  <a:schemeClr val="tx1"/>
                </a:solidFill>
                <a:latin typeface="+mn-lt"/>
                <a:ea typeface="+mn-ea"/>
                <a:cs typeface="+mn-cs"/>
              </a:rPr>
              <a:t>bodemconditiescore</a:t>
            </a:r>
            <a:r>
              <a:rPr lang="nl-NL" sz="1200" kern="1200" dirty="0">
                <a:solidFill>
                  <a:schemeClr val="tx1"/>
                </a:solidFill>
                <a:latin typeface="+mn-lt"/>
                <a:ea typeface="+mn-ea"/>
                <a:cs typeface="+mn-cs"/>
              </a:rPr>
              <a:t>, drijfmestanalyse en tijdens het bedrijfsbezoek geïnventariseerde gegevens zijn in het diagram verwerkt. </a:t>
            </a:r>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Een juiste verhouding tussen Calcium en Magnesium is essentieel voor de structuur van de bodem en is de start om de bodem te verbeteren. Een bodem met een goede Ca/Mg verhouding heeft een open structuur, minder verdichting, betere vochthuishouding, betere </a:t>
            </a:r>
            <a:r>
              <a:rPr lang="nl-NL" sz="1200" kern="1200" dirty="0" err="1">
                <a:solidFill>
                  <a:schemeClr val="tx1"/>
                </a:solidFill>
                <a:latin typeface="+mn-lt"/>
                <a:ea typeface="+mn-ea"/>
                <a:cs typeface="+mn-cs"/>
              </a:rPr>
              <a:t>beworteling</a:t>
            </a:r>
            <a:r>
              <a:rPr lang="nl-NL" sz="1200" kern="1200" dirty="0">
                <a:solidFill>
                  <a:schemeClr val="tx1"/>
                </a:solidFill>
                <a:latin typeface="+mn-lt"/>
                <a:ea typeface="+mn-ea"/>
                <a:cs typeface="+mn-cs"/>
              </a:rPr>
              <a:t> en dus een goed huis voor bodemleven.</a:t>
            </a:r>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latin typeface="+mn-lt"/>
                <a:ea typeface="+mn-ea"/>
                <a:cs typeface="+mn-cs"/>
              </a:rPr>
              <a:t>Met een </a:t>
            </a:r>
            <a:r>
              <a:rPr lang="nl-NL" sz="1200" kern="1200" dirty="0" err="1">
                <a:solidFill>
                  <a:schemeClr val="tx1"/>
                </a:solidFill>
                <a:latin typeface="+mn-lt"/>
                <a:ea typeface="+mn-ea"/>
                <a:cs typeface="+mn-cs"/>
              </a:rPr>
              <a:t>plantsapmeting</a:t>
            </a:r>
            <a:r>
              <a:rPr lang="nl-NL" sz="1200" kern="1200" dirty="0">
                <a:solidFill>
                  <a:schemeClr val="tx1"/>
                </a:solidFill>
                <a:latin typeface="+mn-lt"/>
                <a:ea typeface="+mn-ea"/>
                <a:cs typeface="+mn-cs"/>
              </a:rPr>
              <a:t> wordt op snelle en nauwkeurige wijze de actuele opname van voedingsstoffen in de plant geanalyseerd. Met de </a:t>
            </a:r>
            <a:r>
              <a:rPr lang="nl-NL" sz="1200" kern="1200" dirty="0" err="1">
                <a:solidFill>
                  <a:schemeClr val="tx1"/>
                </a:solidFill>
                <a:latin typeface="+mn-lt"/>
                <a:ea typeface="+mn-ea"/>
                <a:cs typeface="+mn-cs"/>
              </a:rPr>
              <a:t>plantsapmetingen</a:t>
            </a:r>
            <a:r>
              <a:rPr lang="nl-NL" sz="1200" kern="1200" dirty="0">
                <a:solidFill>
                  <a:schemeClr val="tx1"/>
                </a:solidFill>
                <a:latin typeface="+mn-lt"/>
                <a:ea typeface="+mn-ea"/>
                <a:cs typeface="+mn-cs"/>
              </a:rPr>
              <a:t> zijn we op zoek naar verschillende trends zoals de kwaliteit van het eiwit en de activiteit van het bodemleven. De mogelijke verschillen ontstaan door de aangepaste bemesting en de bodemverbeterende maatregelen op het  doel en referentie perceel. </a:t>
            </a:r>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Het bemestingsadvies van het doelperceel bestaat uit een gelijke verdeling van de drijfmest tijdens het seizoen in combinatie met 1/3 water toevoegen en het gebruik van kunstmest beperken tot de 1e en 2e snede tot een maximum van 100kg stikstof op ureum basis per jaar. </a:t>
            </a:r>
          </a:p>
          <a:p>
            <a:endParaRPr lang="nl-NL" dirty="0"/>
          </a:p>
        </p:txBody>
      </p:sp>
      <p:sp>
        <p:nvSpPr>
          <p:cNvPr id="4" name="Tijdelijke aanduiding voor dianummer 3"/>
          <p:cNvSpPr>
            <a:spLocks noGrp="1"/>
          </p:cNvSpPr>
          <p:nvPr>
            <p:ph type="sldNum" sz="quarter" idx="10"/>
          </p:nvPr>
        </p:nvSpPr>
        <p:spPr/>
        <p:txBody>
          <a:bodyPr/>
          <a:lstStyle/>
          <a:p>
            <a:fld id="{01AD09C1-A733-4C32-A37C-A40769418C11}"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ABA2F189-3948-4312-BA47-CB1B555E290B}" type="datetimeFigureOut">
              <a:rPr lang="nl-NL" smtClean="0"/>
              <a:pPr/>
              <a:t>11-1-2023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BA2F189-3948-4312-BA47-CB1B555E290B}" type="datetimeFigureOut">
              <a:rPr lang="nl-NL" smtClean="0"/>
              <a:pPr/>
              <a:t>11-1-2023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BA2F189-3948-4312-BA47-CB1B555E290B}" type="datetimeFigureOut">
              <a:rPr lang="nl-NL" smtClean="0"/>
              <a:pPr/>
              <a:t>11-1-2023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BA2F189-3948-4312-BA47-CB1B555E290B}" type="datetimeFigureOut">
              <a:rPr lang="nl-NL" smtClean="0"/>
              <a:pPr/>
              <a:t>11-1-2023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BA2F189-3948-4312-BA47-CB1B555E290B}" type="datetimeFigureOut">
              <a:rPr lang="nl-NL" smtClean="0"/>
              <a:pPr/>
              <a:t>11-1-2023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BA2F189-3948-4312-BA47-CB1B555E290B}" type="datetimeFigureOut">
              <a:rPr lang="nl-NL" smtClean="0"/>
              <a:pPr/>
              <a:t>11-1-2023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BA2F189-3948-4312-BA47-CB1B555E290B}" type="datetimeFigureOut">
              <a:rPr lang="nl-NL" smtClean="0"/>
              <a:pPr/>
              <a:t>11-1-2023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BA2F189-3948-4312-BA47-CB1B555E290B}" type="datetimeFigureOut">
              <a:rPr lang="nl-NL" smtClean="0"/>
              <a:pPr/>
              <a:t>11-1-2023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A2F189-3948-4312-BA47-CB1B555E290B}" type="datetimeFigureOut">
              <a:rPr lang="nl-NL" smtClean="0"/>
              <a:pPr/>
              <a:t>11-1-2023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BA2F189-3948-4312-BA47-CB1B555E290B}" type="datetimeFigureOut">
              <a:rPr lang="nl-NL" smtClean="0"/>
              <a:pPr/>
              <a:t>11-1-2023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BA2F189-3948-4312-BA47-CB1B555E290B}" type="datetimeFigureOut">
              <a:rPr lang="nl-NL" smtClean="0"/>
              <a:pPr/>
              <a:t>11-1-2023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D57FCB-D615-4660-81B5-5DD5E2C13E1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2F189-3948-4312-BA47-CB1B555E290B}" type="datetimeFigureOut">
              <a:rPr lang="nl-NL" smtClean="0"/>
              <a:pPr/>
              <a:t>11-1-2023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57FCB-D615-4660-81B5-5DD5E2C13E1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Grp="1" noChangeAspect="1" noChangeArrowheads="1"/>
          </p:cNvPicPr>
          <p:nvPr>
            <p:ph idx="1"/>
          </p:nvPr>
        </p:nvPicPr>
        <p:blipFill>
          <a:blip r:embed="rId3" cstate="print"/>
          <a:srcRect/>
          <a:stretch>
            <a:fillRect/>
          </a:stretch>
        </p:blipFill>
        <p:spPr bwMode="auto">
          <a:xfrm>
            <a:off x="0" y="0"/>
            <a:ext cx="8861664" cy="3571900"/>
          </a:xfrm>
          <a:prstGeom prst="rect">
            <a:avLst/>
          </a:prstGeom>
          <a:noFill/>
          <a:ln w="9525">
            <a:noFill/>
            <a:miter lim="800000"/>
            <a:headEnd/>
            <a:tailEnd/>
          </a:ln>
          <a:effectLst/>
        </p:spPr>
      </p:pic>
      <p:sp>
        <p:nvSpPr>
          <p:cNvPr id="6" name="Rechthoek 5"/>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LOGOkleur.png"/>
          <p:cNvPicPr>
            <a:picLocks noChangeAspect="1"/>
          </p:cNvPicPr>
          <p:nvPr/>
        </p:nvPicPr>
        <p:blipFill>
          <a:blip r:embed="rId4" cstate="print"/>
          <a:stretch>
            <a:fillRect/>
          </a:stretch>
        </p:blipFill>
        <p:spPr>
          <a:xfrm>
            <a:off x="285719" y="5929021"/>
            <a:ext cx="642943" cy="642390"/>
          </a:xfrm>
          <a:prstGeom prst="rect">
            <a:avLst/>
          </a:prstGeom>
        </p:spPr>
      </p:pic>
      <p:sp>
        <p:nvSpPr>
          <p:cNvPr id="8"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Plantsap metingen</a:t>
            </a:r>
          </a:p>
          <a:p>
            <a:pPr algn="ctr"/>
            <a:endParaRPr lang="nl-NL" sz="2000" dirty="0">
              <a:latin typeface="Verdana" pitchFamily="34" charset="0"/>
              <a:ea typeface="Verdana" pitchFamily="34" charset="0"/>
              <a:cs typeface="Verdana" pitchFamily="34" charset="0"/>
            </a:endParaRPr>
          </a:p>
        </p:txBody>
      </p:sp>
      <p:pic>
        <p:nvPicPr>
          <p:cNvPr id="9" name="Afbeelding 8"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pic>
        <p:nvPicPr>
          <p:cNvPr id="56322" name="Picture 2"/>
          <p:cNvPicPr>
            <a:picLocks noChangeAspect="1" noChangeArrowheads="1"/>
          </p:cNvPicPr>
          <p:nvPr/>
        </p:nvPicPr>
        <p:blipFill>
          <a:blip r:embed="rId5"/>
          <a:srcRect/>
          <a:stretch>
            <a:fillRect/>
          </a:stretch>
        </p:blipFill>
        <p:spPr bwMode="auto">
          <a:xfrm>
            <a:off x="428597" y="627130"/>
            <a:ext cx="7072361" cy="51021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Plantsap metingen</a:t>
            </a:r>
          </a:p>
          <a:p>
            <a:pPr algn="ctr"/>
            <a:endParaRPr lang="nl-NL" sz="2000" dirty="0">
              <a:latin typeface="Verdana" pitchFamily="34" charset="0"/>
              <a:ea typeface="Verdana" pitchFamily="34" charset="0"/>
              <a:cs typeface="Verdana" pitchFamily="34" charset="0"/>
            </a:endParaRPr>
          </a:p>
        </p:txBody>
      </p:sp>
      <p:pic>
        <p:nvPicPr>
          <p:cNvPr id="17409" name="Picture 1"/>
          <p:cNvPicPr>
            <a:picLocks noChangeAspect="1" noChangeArrowheads="1"/>
          </p:cNvPicPr>
          <p:nvPr/>
        </p:nvPicPr>
        <p:blipFill>
          <a:blip r:embed="rId4"/>
          <a:srcRect/>
          <a:stretch>
            <a:fillRect/>
          </a:stretch>
        </p:blipFill>
        <p:spPr bwMode="auto">
          <a:xfrm>
            <a:off x="280139" y="642918"/>
            <a:ext cx="8706347" cy="5072098"/>
          </a:xfrm>
          <a:prstGeom prst="rect">
            <a:avLst/>
          </a:prstGeom>
          <a:noFill/>
          <a:ln w="9525">
            <a:noFill/>
            <a:miter lim="800000"/>
            <a:headEnd/>
            <a:tailEnd/>
          </a:ln>
          <a:effectLst/>
        </p:spPr>
      </p:pic>
      <p:pic>
        <p:nvPicPr>
          <p:cNvPr id="9" name="Afbeelding 8" descr="bblad"/>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Plantsap metingen</a:t>
            </a:r>
          </a:p>
          <a:p>
            <a:pPr algn="ctr"/>
            <a:endParaRPr lang="nl-NL" sz="2000" dirty="0">
              <a:latin typeface="Verdana" pitchFamily="34" charset="0"/>
              <a:ea typeface="Verdana" pitchFamily="34" charset="0"/>
              <a:cs typeface="Verdana" pitchFamily="34" charset="0"/>
            </a:endParaRPr>
          </a:p>
        </p:txBody>
      </p:sp>
      <p:pic>
        <p:nvPicPr>
          <p:cNvPr id="44034" name="Picture 2"/>
          <p:cNvPicPr>
            <a:picLocks noChangeAspect="1" noChangeArrowheads="1"/>
          </p:cNvPicPr>
          <p:nvPr/>
        </p:nvPicPr>
        <p:blipFill>
          <a:blip r:embed="rId4"/>
          <a:srcRect/>
          <a:stretch>
            <a:fillRect/>
          </a:stretch>
        </p:blipFill>
        <p:spPr bwMode="auto">
          <a:xfrm>
            <a:off x="642910" y="571481"/>
            <a:ext cx="7867650" cy="5286412"/>
          </a:xfrm>
          <a:prstGeom prst="rect">
            <a:avLst/>
          </a:prstGeom>
          <a:noFill/>
          <a:ln w="9525">
            <a:noFill/>
            <a:miter lim="800000"/>
            <a:headEnd/>
            <a:tailEnd/>
          </a:ln>
          <a:effectLst/>
        </p:spPr>
      </p:pic>
      <p:pic>
        <p:nvPicPr>
          <p:cNvPr id="9" name="Afbeelding 8" descr="bblad"/>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Plantsap metingen</a:t>
            </a:r>
          </a:p>
          <a:p>
            <a:pPr algn="ctr"/>
            <a:endParaRPr lang="nl-NL" sz="2000" dirty="0">
              <a:latin typeface="Verdana" pitchFamily="34" charset="0"/>
              <a:ea typeface="Verdana" pitchFamily="34" charset="0"/>
              <a:cs typeface="Verdana" pitchFamily="34" charset="0"/>
            </a:endParaRPr>
          </a:p>
        </p:txBody>
      </p:sp>
      <p:pic>
        <p:nvPicPr>
          <p:cNvPr id="45058" name="Picture 2"/>
          <p:cNvPicPr>
            <a:picLocks noChangeAspect="1" noChangeArrowheads="1"/>
          </p:cNvPicPr>
          <p:nvPr/>
        </p:nvPicPr>
        <p:blipFill>
          <a:blip r:embed="rId4"/>
          <a:srcRect/>
          <a:stretch>
            <a:fillRect/>
          </a:stretch>
        </p:blipFill>
        <p:spPr bwMode="auto">
          <a:xfrm>
            <a:off x="279398" y="928670"/>
            <a:ext cx="8339912" cy="4857784"/>
          </a:xfrm>
          <a:prstGeom prst="rect">
            <a:avLst/>
          </a:prstGeom>
          <a:noFill/>
          <a:ln w="9525">
            <a:noFill/>
            <a:miter lim="800000"/>
            <a:headEnd/>
            <a:tailEnd/>
          </a:ln>
          <a:effectLst/>
        </p:spPr>
      </p:pic>
      <p:pic>
        <p:nvPicPr>
          <p:cNvPr id="9" name="Afbeelding 8" descr="bblad"/>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Plantsap metingen</a:t>
            </a:r>
          </a:p>
          <a:p>
            <a:pPr algn="ctr"/>
            <a:endParaRPr lang="nl-NL" sz="2000" dirty="0">
              <a:latin typeface="Verdana" pitchFamily="34" charset="0"/>
              <a:ea typeface="Verdana" pitchFamily="34" charset="0"/>
              <a:cs typeface="Verdana" pitchFamily="34" charset="0"/>
            </a:endParaRPr>
          </a:p>
        </p:txBody>
      </p:sp>
      <p:pic>
        <p:nvPicPr>
          <p:cNvPr id="9" name="Afbeelding 8"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pic>
        <p:nvPicPr>
          <p:cNvPr id="57346" name="Picture 2"/>
          <p:cNvPicPr>
            <a:picLocks noChangeAspect="1" noChangeArrowheads="1"/>
          </p:cNvPicPr>
          <p:nvPr/>
        </p:nvPicPr>
        <p:blipFill>
          <a:blip r:embed="rId5"/>
          <a:srcRect/>
          <a:stretch>
            <a:fillRect/>
          </a:stretch>
        </p:blipFill>
        <p:spPr bwMode="auto">
          <a:xfrm>
            <a:off x="384204" y="785794"/>
            <a:ext cx="7854921" cy="495778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Plantsap metingen</a:t>
            </a:r>
          </a:p>
          <a:p>
            <a:pPr algn="ctr"/>
            <a:endParaRPr lang="nl-NL" sz="2000" dirty="0">
              <a:latin typeface="Verdana" pitchFamily="34" charset="0"/>
              <a:ea typeface="Verdana" pitchFamily="34" charset="0"/>
              <a:cs typeface="Verdana" pitchFamily="34" charset="0"/>
            </a:endParaRPr>
          </a:p>
        </p:txBody>
      </p:sp>
      <p:pic>
        <p:nvPicPr>
          <p:cNvPr id="46082" name="Picture 2"/>
          <p:cNvPicPr>
            <a:picLocks noChangeAspect="1" noChangeArrowheads="1"/>
          </p:cNvPicPr>
          <p:nvPr/>
        </p:nvPicPr>
        <p:blipFill>
          <a:blip r:embed="rId4"/>
          <a:srcRect/>
          <a:stretch>
            <a:fillRect/>
          </a:stretch>
        </p:blipFill>
        <p:spPr bwMode="auto">
          <a:xfrm>
            <a:off x="167284" y="857232"/>
            <a:ext cx="8564727" cy="5000660"/>
          </a:xfrm>
          <a:prstGeom prst="rect">
            <a:avLst/>
          </a:prstGeom>
          <a:noFill/>
          <a:ln w="9525">
            <a:noFill/>
            <a:miter lim="800000"/>
            <a:headEnd/>
            <a:tailEnd/>
          </a:ln>
          <a:effectLst/>
        </p:spPr>
      </p:pic>
      <p:pic>
        <p:nvPicPr>
          <p:cNvPr id="9" name="Afbeelding 8" descr="bblad"/>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Plantsap metingen</a:t>
            </a:r>
          </a:p>
          <a:p>
            <a:pPr algn="ctr"/>
            <a:endParaRPr lang="nl-NL" sz="2000" dirty="0">
              <a:latin typeface="Verdana" pitchFamily="34" charset="0"/>
              <a:ea typeface="Verdana" pitchFamily="34" charset="0"/>
              <a:cs typeface="Verdana" pitchFamily="34" charset="0"/>
            </a:endParaRPr>
          </a:p>
        </p:txBody>
      </p:sp>
      <p:pic>
        <p:nvPicPr>
          <p:cNvPr id="47106" name="Picture 2"/>
          <p:cNvPicPr>
            <a:picLocks noChangeAspect="1" noChangeArrowheads="1"/>
          </p:cNvPicPr>
          <p:nvPr/>
        </p:nvPicPr>
        <p:blipFill>
          <a:blip r:embed="rId4"/>
          <a:srcRect/>
          <a:stretch>
            <a:fillRect/>
          </a:stretch>
        </p:blipFill>
        <p:spPr bwMode="auto">
          <a:xfrm>
            <a:off x="357157" y="786449"/>
            <a:ext cx="8088899" cy="5071443"/>
          </a:xfrm>
          <a:prstGeom prst="rect">
            <a:avLst/>
          </a:prstGeom>
          <a:noFill/>
          <a:ln w="9525">
            <a:noFill/>
            <a:miter lim="800000"/>
            <a:headEnd/>
            <a:tailEnd/>
          </a:ln>
          <a:effectLst/>
        </p:spPr>
      </p:pic>
      <p:pic>
        <p:nvPicPr>
          <p:cNvPr id="9" name="Afbeelding 8" descr="bblad"/>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Plantsap metingen</a:t>
            </a:r>
          </a:p>
          <a:p>
            <a:pPr algn="ctr"/>
            <a:endParaRPr lang="nl-NL" sz="2000" dirty="0">
              <a:latin typeface="Verdana" pitchFamily="34" charset="0"/>
              <a:ea typeface="Verdana" pitchFamily="34" charset="0"/>
              <a:cs typeface="Verdana" pitchFamily="34" charset="0"/>
            </a:endParaRPr>
          </a:p>
        </p:txBody>
      </p:sp>
      <p:pic>
        <p:nvPicPr>
          <p:cNvPr id="48130" name="Picture 2"/>
          <p:cNvPicPr>
            <a:picLocks noChangeAspect="1" noChangeArrowheads="1"/>
          </p:cNvPicPr>
          <p:nvPr/>
        </p:nvPicPr>
        <p:blipFill>
          <a:blip r:embed="rId4"/>
          <a:srcRect/>
          <a:stretch>
            <a:fillRect/>
          </a:stretch>
        </p:blipFill>
        <p:spPr bwMode="auto">
          <a:xfrm>
            <a:off x="428596" y="810355"/>
            <a:ext cx="8286807" cy="4904645"/>
          </a:xfrm>
          <a:prstGeom prst="rect">
            <a:avLst/>
          </a:prstGeom>
          <a:noFill/>
          <a:ln w="9525">
            <a:noFill/>
            <a:miter lim="800000"/>
            <a:headEnd/>
            <a:tailEnd/>
          </a:ln>
          <a:effectLst/>
        </p:spPr>
      </p:pic>
      <p:pic>
        <p:nvPicPr>
          <p:cNvPr id="9" name="Afbeelding 8" descr="bblad"/>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Conclusie</a:t>
            </a:r>
          </a:p>
          <a:p>
            <a:pPr algn="ctr"/>
            <a:endParaRPr lang="nl-NL" sz="2000" dirty="0">
              <a:latin typeface="Verdana" pitchFamily="34" charset="0"/>
              <a:ea typeface="Verdana" pitchFamily="34" charset="0"/>
              <a:cs typeface="Verdana" pitchFamily="34" charset="0"/>
            </a:endParaRPr>
          </a:p>
        </p:txBody>
      </p:sp>
      <p:sp>
        <p:nvSpPr>
          <p:cNvPr id="50177" name="Rectangle 1"/>
          <p:cNvSpPr>
            <a:spLocks noChangeArrowheads="1"/>
          </p:cNvSpPr>
          <p:nvPr/>
        </p:nvSpPr>
        <p:spPr bwMode="auto">
          <a:xfrm>
            <a:off x="642910" y="1071546"/>
            <a:ext cx="778671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a:ln>
                  <a:noFill/>
                </a:ln>
                <a:solidFill>
                  <a:srgbClr val="7030A0"/>
                </a:solidFill>
                <a:effectLst/>
                <a:ea typeface="Calibri" pitchFamily="34" charset="0"/>
                <a:cs typeface="Times New Roman" pitchFamily="18" charset="0"/>
              </a:rPr>
              <a:t>Conclusie</a:t>
            </a:r>
            <a:endParaRPr kumimoji="0" lang="nl-NL" sz="2800" b="0" i="0" u="none" strike="noStrike" cap="none" normalizeH="0" baseline="0" dirty="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b="0" i="0" u="none" strike="noStrike" cap="none" normalizeH="0" baseline="0" dirty="0">
                <a:ln>
                  <a:noFill/>
                </a:ln>
                <a:solidFill>
                  <a:srgbClr val="7030A0"/>
                </a:solidFill>
                <a:effectLst/>
                <a:ea typeface="Calibri" pitchFamily="34" charset="0"/>
                <a:cs typeface="Times New Roman" pitchFamily="18" charset="0"/>
              </a:rPr>
              <a:t>Beter verdelen van drijfmest geeft lager Kalium in plantsap</a:t>
            </a:r>
            <a:endParaRPr kumimoji="0" lang="nl-NL" b="0" i="0" u="none" strike="noStrike" cap="none" normalizeH="0" baseline="0" dirty="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b="0" i="0" u="none" strike="noStrike" cap="none" normalizeH="0" baseline="0" dirty="0">
                <a:ln>
                  <a:noFill/>
                </a:ln>
                <a:solidFill>
                  <a:srgbClr val="7030A0"/>
                </a:solidFill>
                <a:effectLst/>
                <a:ea typeface="Calibri" pitchFamily="34" charset="0"/>
                <a:cs typeface="Times New Roman" pitchFamily="18" charset="0"/>
              </a:rPr>
              <a:t>Lager Kalium in plantsap geeft hoger Calcium in plantsap</a:t>
            </a:r>
            <a:endParaRPr kumimoji="0" lang="nl-NL" b="0" i="0" u="none" strike="noStrike" cap="none" normalizeH="0" baseline="0" dirty="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b="0" i="0" u="none" strike="noStrike" cap="none" normalizeH="0" baseline="0" dirty="0">
                <a:ln>
                  <a:noFill/>
                </a:ln>
                <a:solidFill>
                  <a:srgbClr val="7030A0"/>
                </a:solidFill>
                <a:effectLst/>
                <a:ea typeface="Calibri" pitchFamily="34" charset="0"/>
                <a:cs typeface="Times New Roman" pitchFamily="18" charset="0"/>
              </a:rPr>
              <a:t>Nitraat in plantsap is nog te hoog</a:t>
            </a:r>
            <a:endParaRPr kumimoji="0" lang="nl-NL" b="0" i="0" u="none" strike="noStrike" cap="none" normalizeH="0" baseline="0" dirty="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b="0" i="0" u="none" strike="noStrike" cap="none" normalizeH="0" baseline="0" dirty="0">
                <a:ln>
                  <a:noFill/>
                </a:ln>
                <a:solidFill>
                  <a:srgbClr val="7030A0"/>
                </a:solidFill>
                <a:effectLst/>
                <a:ea typeface="Calibri" pitchFamily="34" charset="0"/>
                <a:cs typeface="Times New Roman" pitchFamily="18" charset="0"/>
              </a:rPr>
              <a:t>Molybdeen is te laag dus het bodemleven is nog onvoldoende actief </a:t>
            </a:r>
            <a:endParaRPr kumimoji="0" lang="nl-NL" b="0" i="0" u="none" strike="noStrike" cap="none" normalizeH="0" baseline="0" dirty="0">
              <a:ln>
                <a:noFill/>
              </a:ln>
              <a:solidFill>
                <a:srgbClr val="7030A0"/>
              </a:solidFill>
              <a:effectLst/>
              <a:cs typeface="Arial" pitchFamily="34" charset="0"/>
            </a:endParaRPr>
          </a:p>
        </p:txBody>
      </p:sp>
      <p:pic>
        <p:nvPicPr>
          <p:cNvPr id="9" name="Afbeelding 8"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85852" y="6000768"/>
            <a:ext cx="2109856" cy="575727"/>
          </a:xfrm>
        </p:spPr>
        <p:txBody>
          <a:bodyPr>
            <a:normAutofit lnSpcReduction="10000"/>
          </a:bodyPr>
          <a:lstStyle/>
          <a:p>
            <a:pPr algn="l">
              <a:spcBef>
                <a:spcPts val="0"/>
              </a:spcBef>
            </a:pPr>
            <a:r>
              <a:rPr lang="nl-NL" sz="2000" dirty="0">
                <a:solidFill>
                  <a:srgbClr val="022F63"/>
                </a:solidFill>
                <a:latin typeface="Verdana" pitchFamily="34" charset="0"/>
                <a:ea typeface="Verdana" pitchFamily="34" charset="0"/>
                <a:cs typeface="Verdana" pitchFamily="34" charset="0"/>
              </a:rPr>
              <a:t>JFopma advies</a:t>
            </a:r>
          </a:p>
          <a:p>
            <a:pPr algn="l">
              <a:spcBef>
                <a:spcPts val="0"/>
              </a:spcBef>
            </a:pPr>
            <a:r>
              <a:rPr lang="nl-NL" sz="1400" dirty="0">
                <a:solidFill>
                  <a:srgbClr val="50AF31"/>
                </a:solidFill>
                <a:latin typeface="Verdana" pitchFamily="34" charset="0"/>
                <a:ea typeface="Verdana" pitchFamily="34" charset="0"/>
                <a:cs typeface="Verdana" pitchFamily="34" charset="0"/>
              </a:rPr>
              <a:t>Jehannes Fopma</a:t>
            </a:r>
          </a:p>
        </p:txBody>
      </p:sp>
      <p:sp>
        <p:nvSpPr>
          <p:cNvPr id="9" name="Rechthoek 8"/>
          <p:cNvSpPr/>
          <p:nvPr/>
        </p:nvSpPr>
        <p:spPr>
          <a:xfrm>
            <a:off x="0" y="6715148"/>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descr="LOGOkleur.png"/>
          <p:cNvPicPr>
            <a:picLocks noChangeAspect="1"/>
          </p:cNvPicPr>
          <p:nvPr/>
        </p:nvPicPr>
        <p:blipFill>
          <a:blip r:embed="rId3" cstate="print"/>
          <a:stretch>
            <a:fillRect/>
          </a:stretch>
        </p:blipFill>
        <p:spPr>
          <a:xfrm>
            <a:off x="285719" y="5714892"/>
            <a:ext cx="857257" cy="856520"/>
          </a:xfrm>
          <a:prstGeom prst="rect">
            <a:avLst/>
          </a:prstGeom>
        </p:spPr>
      </p:pic>
      <p:sp>
        <p:nvSpPr>
          <p:cNvPr id="15" name="Rechthoek 14"/>
          <p:cNvSpPr/>
          <p:nvPr/>
        </p:nvSpPr>
        <p:spPr>
          <a:xfrm>
            <a:off x="0" y="0"/>
            <a:ext cx="9144000" cy="1428736"/>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t>Vervolg </a:t>
            </a:r>
            <a:r>
              <a:rPr lang="nl-NL" sz="4400" dirty="0" err="1"/>
              <a:t>pilot</a:t>
            </a:r>
            <a:r>
              <a:rPr lang="nl-NL" sz="4400" dirty="0"/>
              <a:t> bodemvruchtbaarheid</a:t>
            </a:r>
            <a:br>
              <a:rPr lang="nl-NL" sz="4400" dirty="0"/>
            </a:br>
            <a:r>
              <a:rPr lang="nl-NL" sz="4400" dirty="0"/>
              <a:t>2021-2024 </a:t>
            </a:r>
          </a:p>
        </p:txBody>
      </p:sp>
      <p:sp>
        <p:nvSpPr>
          <p:cNvPr id="14" name="Titel 1"/>
          <p:cNvSpPr txBox="1">
            <a:spLocks/>
          </p:cNvSpPr>
          <p:nvPr/>
        </p:nvSpPr>
        <p:spPr>
          <a:xfrm>
            <a:off x="0" y="0"/>
            <a:ext cx="9144000" cy="8572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noProof="0" dirty="0">
                <a:ln>
                  <a:noFill/>
                </a:ln>
                <a:solidFill>
                  <a:schemeClr val="bg1"/>
                </a:solidFill>
                <a:effectLst/>
                <a:uLnTx/>
                <a:uFillTx/>
                <a:latin typeface="Verdana" pitchFamily="34" charset="0"/>
                <a:ea typeface="Verdana" pitchFamily="34" charset="0"/>
                <a:cs typeface="Verdana"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
        <p:nvSpPr>
          <p:cNvPr id="12" name="Titel 8"/>
          <p:cNvSpPr>
            <a:spLocks noGrp="1"/>
          </p:cNvSpPr>
          <p:nvPr>
            <p:ph type="ctrTitle"/>
          </p:nvPr>
        </p:nvSpPr>
        <p:spPr>
          <a:xfrm>
            <a:off x="285720" y="785795"/>
            <a:ext cx="8572560" cy="5143536"/>
          </a:xfrm>
        </p:spPr>
        <p:txBody>
          <a:bodyPr>
            <a:normAutofit fontScale="90000"/>
          </a:bodyPr>
          <a:lstStyle/>
          <a:p>
            <a:pPr marL="0" indent="0" algn="l"/>
            <a:br>
              <a:rPr lang="nl-NL" sz="2400" dirty="0">
                <a:solidFill>
                  <a:srgbClr val="000000"/>
                </a:solidFill>
                <a:latin typeface="Calibri" panose="020F0502020204030204" pitchFamily="34" charset="0"/>
              </a:rPr>
            </a:br>
            <a:br>
              <a:rPr lang="nl-NL" sz="2400" dirty="0">
                <a:solidFill>
                  <a:srgbClr val="000000"/>
                </a:solidFill>
                <a:latin typeface="Calibri" panose="020F0502020204030204" pitchFamily="34" charset="0"/>
              </a:rPr>
            </a:br>
            <a:br>
              <a:rPr lang="nl-NL" sz="2400" dirty="0">
                <a:solidFill>
                  <a:srgbClr val="000000"/>
                </a:solidFill>
                <a:latin typeface="Calibri" panose="020F0502020204030204" pitchFamily="34" charset="0"/>
              </a:rPr>
            </a:br>
            <a:br>
              <a:rPr lang="nl-NL" sz="2400" dirty="0">
                <a:solidFill>
                  <a:srgbClr val="000000"/>
                </a:solidFill>
                <a:latin typeface="Calibri" panose="020F0502020204030204" pitchFamily="34" charset="0"/>
              </a:rPr>
            </a:br>
            <a:br>
              <a:rPr lang="nl-NL" sz="2400" dirty="0">
                <a:solidFill>
                  <a:srgbClr val="000000"/>
                </a:solidFill>
                <a:latin typeface="Calibri" panose="020F0502020204030204" pitchFamily="34" charset="0"/>
              </a:rPr>
            </a:br>
            <a:br>
              <a:rPr lang="nl-NL" sz="2400" dirty="0">
                <a:solidFill>
                  <a:srgbClr val="000000"/>
                </a:solidFill>
                <a:latin typeface="Calibri" panose="020F0502020204030204" pitchFamily="34" charset="0"/>
              </a:rPr>
            </a:br>
            <a:br>
              <a:rPr lang="nl-NL" sz="2400" dirty="0">
                <a:solidFill>
                  <a:srgbClr val="000000"/>
                </a:solidFill>
                <a:latin typeface="Calibri" panose="020F0502020204030204" pitchFamily="34" charset="0"/>
              </a:rPr>
            </a:br>
            <a:br>
              <a:rPr lang="nl-NL" sz="2400" dirty="0">
                <a:solidFill>
                  <a:srgbClr val="000000"/>
                </a:solidFill>
                <a:latin typeface="Calibri" panose="020F0502020204030204" pitchFamily="34" charset="0"/>
              </a:rPr>
            </a:br>
            <a:r>
              <a:rPr lang="nl-NL" sz="2200" dirty="0">
                <a:solidFill>
                  <a:srgbClr val="7030A0"/>
                </a:solidFill>
                <a:latin typeface="Verdana" pitchFamily="34" charset="0"/>
                <a:ea typeface="Verdana" pitchFamily="34" charset="0"/>
                <a:cs typeface="Verdana" pitchFamily="34" charset="0"/>
              </a:rPr>
              <a:t>Betere mineralenbalans (o.a. Ca/Mg verhouding, K, </a:t>
            </a:r>
            <a:r>
              <a:rPr lang="nl-NL" sz="2200" dirty="0" err="1">
                <a:solidFill>
                  <a:srgbClr val="7030A0"/>
                </a:solidFill>
                <a:latin typeface="Verdana" pitchFamily="34" charset="0"/>
                <a:ea typeface="Verdana" pitchFamily="34" charset="0"/>
                <a:cs typeface="Verdana" pitchFamily="34" charset="0"/>
              </a:rPr>
              <a:t>N-totaal</a:t>
            </a:r>
            <a:r>
              <a:rPr lang="nl-NL" sz="2200" dirty="0">
                <a:solidFill>
                  <a:srgbClr val="7030A0"/>
                </a:solidFill>
                <a:latin typeface="Verdana" pitchFamily="34" charset="0"/>
                <a:ea typeface="Verdana" pitchFamily="34" charset="0"/>
                <a:cs typeface="Verdana" pitchFamily="34" charset="0"/>
              </a:rPr>
              <a:t>) </a:t>
            </a:r>
            <a: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t> betere bodembiologie  betere bodemstructuur </a:t>
            </a:r>
            <a:b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br>
            <a:b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br>
            <a: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t>Betere bacterie/</a:t>
            </a:r>
            <a:r>
              <a:rPr lang="nl-NL" sz="2200" dirty="0" err="1">
                <a:solidFill>
                  <a:srgbClr val="7030A0"/>
                </a:solidFill>
                <a:latin typeface="Verdana" pitchFamily="34" charset="0"/>
                <a:ea typeface="Verdana" pitchFamily="34" charset="0"/>
                <a:cs typeface="Verdana" pitchFamily="34" charset="0"/>
                <a:sym typeface="Wingdings" panose="05000000000000000000" pitchFamily="2" charset="2"/>
              </a:rPr>
              <a:t>schimmel-verhouding</a:t>
            </a:r>
            <a: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t>  hogere opbouw (stabiele) organische stof</a:t>
            </a:r>
            <a:b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br>
            <a:b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br>
            <a: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t>Betere bodemstructuur  betere </a:t>
            </a:r>
            <a:r>
              <a:rPr lang="nl-NL" sz="2200" dirty="0" err="1">
                <a:solidFill>
                  <a:srgbClr val="7030A0"/>
                </a:solidFill>
                <a:latin typeface="Verdana" pitchFamily="34" charset="0"/>
                <a:ea typeface="Verdana" pitchFamily="34" charset="0"/>
                <a:cs typeface="Verdana" pitchFamily="34" charset="0"/>
                <a:sym typeface="Wingdings" panose="05000000000000000000" pitchFamily="2" charset="2"/>
              </a:rPr>
              <a:t>waterdoorlatendheid</a:t>
            </a:r>
            <a:r>
              <a:rPr lang="nl-NL" sz="2200" dirty="0">
                <a:solidFill>
                  <a:srgbClr val="7030A0"/>
                </a:solidFill>
                <a:latin typeface="Verdana" pitchFamily="34" charset="0"/>
                <a:ea typeface="Verdana" pitchFamily="34" charset="0"/>
                <a:cs typeface="Verdana" pitchFamily="34" charset="0"/>
                <a:sym typeface="Wingdings" panose="05000000000000000000" pitchFamily="2" charset="2"/>
              </a:rPr>
              <a:t>/capillaire werking en beter watervasthoudend vermogen  hoger bodemvochtgehalte</a:t>
            </a:r>
            <a:br>
              <a:rPr lang="nl-NL" sz="2400" dirty="0">
                <a:solidFill>
                  <a:srgbClr val="000000"/>
                </a:solidFill>
                <a:latin typeface="Calibri" panose="020F0502020204030204" pitchFamily="34" charset="0"/>
                <a:sym typeface="Wingdings" panose="05000000000000000000" pitchFamily="2" charset="2"/>
              </a:rPr>
            </a:br>
            <a:br>
              <a:rPr lang="nl-NL" sz="2200" dirty="0">
                <a:solidFill>
                  <a:srgbClr val="022F63"/>
                </a:solidFill>
                <a:latin typeface="Verdana" pitchFamily="34" charset="0"/>
                <a:ea typeface="Verdana" pitchFamily="34" charset="0"/>
                <a:cs typeface="Verdana" pitchFamily="34" charset="0"/>
              </a:rPr>
            </a:br>
            <a:br>
              <a:rPr lang="nl-NL" sz="2200" dirty="0">
                <a:solidFill>
                  <a:srgbClr val="022F63"/>
                </a:solidFill>
                <a:latin typeface="Verdana" pitchFamily="34" charset="0"/>
                <a:ea typeface="Verdana" pitchFamily="34" charset="0"/>
                <a:cs typeface="Verdana" pitchFamily="34" charset="0"/>
              </a:rPr>
            </a:br>
            <a:br>
              <a:rPr lang="nl-NL" sz="2200" dirty="0">
                <a:solidFill>
                  <a:srgbClr val="022F63"/>
                </a:solidFill>
                <a:latin typeface="Verdana" pitchFamily="34" charset="0"/>
                <a:ea typeface="Verdana" pitchFamily="34" charset="0"/>
                <a:cs typeface="Verdana" pitchFamily="34" charset="0"/>
              </a:rPr>
            </a:br>
            <a:endParaRPr lang="nl-NL" sz="2200" dirty="0">
              <a:solidFill>
                <a:srgbClr val="022F63"/>
              </a:solidFill>
              <a:latin typeface="Verdana" pitchFamily="34" charset="0"/>
              <a:ea typeface="Verdana" pitchFamily="34" charset="0"/>
              <a:cs typeface="Verdana" pitchFamily="34" charset="0"/>
            </a:endParaRPr>
          </a:p>
        </p:txBody>
      </p:sp>
      <p:sp>
        <p:nvSpPr>
          <p:cNvPr id="13" name="Titel 6"/>
          <p:cNvSpPr txBox="1">
            <a:spLocks/>
          </p:cNvSpPr>
          <p:nvPr/>
        </p:nvSpPr>
        <p:spPr>
          <a:xfrm>
            <a:off x="357158" y="714356"/>
            <a:ext cx="6286544" cy="92869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nl-NL" sz="2800" b="1" i="0" u="none" strike="noStrike" kern="1200" cap="none" spc="0" normalizeH="0" baseline="0" noProof="0" dirty="0">
              <a:ln>
                <a:noFill/>
              </a:ln>
              <a:solidFill>
                <a:srgbClr val="7030A0"/>
              </a:solidFill>
              <a:effectLst/>
              <a:uLnTx/>
              <a:uFillTx/>
              <a:latin typeface="Verdana" pitchFamily="34" charset="0"/>
              <a:ea typeface="Verdana" pitchFamily="34" charset="0"/>
              <a:cs typeface="Verdana" pitchFamily="34" charset="0"/>
            </a:endParaRPr>
          </a:p>
        </p:txBody>
      </p:sp>
      <p:pic>
        <p:nvPicPr>
          <p:cNvPr id="11" name="Afbeelding 10"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572396" y="5572140"/>
            <a:ext cx="1217290" cy="1065237"/>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p:nvSpPr>
        <p:spPr>
          <a:xfrm>
            <a:off x="357158" y="1571612"/>
            <a:ext cx="8072494" cy="1631216"/>
          </a:xfrm>
          <a:prstGeom prst="rect">
            <a:avLst/>
          </a:prstGeom>
        </p:spPr>
        <p:txBody>
          <a:bodyPr wrap="square">
            <a:spAutoFit/>
          </a:bodyPr>
          <a:lstStyle/>
          <a:p>
            <a:pPr lvl="0">
              <a:spcBef>
                <a:spcPct val="0"/>
              </a:spcBef>
              <a:defRPr/>
            </a:pPr>
            <a:r>
              <a:rPr lang="nl-NL" sz="2800" b="1" dirty="0">
                <a:solidFill>
                  <a:srgbClr val="7030A0"/>
                </a:solidFill>
                <a:latin typeface="Verdana" pitchFamily="34" charset="0"/>
                <a:ea typeface="Verdana" pitchFamily="34" charset="0"/>
                <a:cs typeface="Verdana" pitchFamily="34" charset="0"/>
              </a:rPr>
              <a:t>Hypotheses/aannames</a:t>
            </a:r>
          </a:p>
          <a:p>
            <a:pPr lvl="0">
              <a:spcBef>
                <a:spcPct val="0"/>
              </a:spcBef>
              <a:defRPr/>
            </a:pPr>
            <a:endParaRPr lang="nl-NL" sz="2400" b="1" dirty="0">
              <a:solidFill>
                <a:srgbClr val="7030A0"/>
              </a:solidFill>
              <a:latin typeface="Verdana" pitchFamily="34" charset="0"/>
              <a:ea typeface="Verdana" pitchFamily="34" charset="0"/>
              <a:cs typeface="Verdana" pitchFamily="34" charset="0"/>
            </a:endParaRPr>
          </a:p>
          <a:p>
            <a:pPr lvl="0">
              <a:spcBef>
                <a:spcPct val="0"/>
              </a:spcBef>
              <a:defRPr/>
            </a:pPr>
            <a:endParaRPr lang="nl-NL" sz="2400" b="1" dirty="0">
              <a:solidFill>
                <a:srgbClr val="7030A0"/>
              </a:solidFill>
              <a:latin typeface="Verdana" pitchFamily="34" charset="0"/>
              <a:ea typeface="Verdana" pitchFamily="34" charset="0"/>
              <a:cs typeface="Verdana" pitchFamily="34" charset="0"/>
            </a:endParaRPr>
          </a:p>
          <a:p>
            <a:pPr lvl="0">
              <a:spcBef>
                <a:spcPct val="0"/>
              </a:spcBef>
              <a:defRPr/>
            </a:pPr>
            <a:endParaRPr lang="nl-NL" sz="2400" b="1" dirty="0">
              <a:solidFill>
                <a:srgbClr val="7030A0"/>
              </a:solidFill>
              <a:latin typeface="Verdana" pitchFamily="34" charset="0"/>
              <a:ea typeface="Verdana" pitchFamily="34" charset="0"/>
              <a:cs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85852" y="6000768"/>
            <a:ext cx="2109856" cy="575727"/>
          </a:xfrm>
        </p:spPr>
        <p:txBody>
          <a:bodyPr>
            <a:normAutofit lnSpcReduction="10000"/>
          </a:bodyPr>
          <a:lstStyle/>
          <a:p>
            <a:pPr algn="l">
              <a:spcBef>
                <a:spcPts val="0"/>
              </a:spcBef>
            </a:pPr>
            <a:r>
              <a:rPr lang="nl-NL" sz="2000" dirty="0">
                <a:solidFill>
                  <a:srgbClr val="022F63"/>
                </a:solidFill>
                <a:latin typeface="Verdana" pitchFamily="34" charset="0"/>
                <a:ea typeface="Verdana" pitchFamily="34" charset="0"/>
                <a:cs typeface="Verdana" pitchFamily="34" charset="0"/>
              </a:rPr>
              <a:t>JFopma advies</a:t>
            </a:r>
          </a:p>
          <a:p>
            <a:pPr algn="l">
              <a:spcBef>
                <a:spcPts val="0"/>
              </a:spcBef>
            </a:pPr>
            <a:r>
              <a:rPr lang="nl-NL" sz="1400" dirty="0">
                <a:solidFill>
                  <a:srgbClr val="50AF31"/>
                </a:solidFill>
                <a:latin typeface="Verdana" pitchFamily="34" charset="0"/>
                <a:ea typeface="Verdana" pitchFamily="34" charset="0"/>
                <a:cs typeface="Verdana" pitchFamily="34" charset="0"/>
              </a:rPr>
              <a:t>Jehannes Fopma</a:t>
            </a:r>
          </a:p>
        </p:txBody>
      </p:sp>
      <p:sp>
        <p:nvSpPr>
          <p:cNvPr id="9" name="Rechthoek 8"/>
          <p:cNvSpPr/>
          <p:nvPr/>
        </p:nvSpPr>
        <p:spPr>
          <a:xfrm>
            <a:off x="0" y="6715148"/>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descr="LOGOkleur.png"/>
          <p:cNvPicPr>
            <a:picLocks noChangeAspect="1"/>
          </p:cNvPicPr>
          <p:nvPr/>
        </p:nvPicPr>
        <p:blipFill>
          <a:blip r:embed="rId3" cstate="print"/>
          <a:stretch>
            <a:fillRect/>
          </a:stretch>
        </p:blipFill>
        <p:spPr>
          <a:xfrm>
            <a:off x="285719" y="5714892"/>
            <a:ext cx="857257" cy="856520"/>
          </a:xfrm>
          <a:prstGeom prst="rect">
            <a:avLst/>
          </a:prstGeom>
        </p:spPr>
      </p:pic>
      <p:sp>
        <p:nvSpPr>
          <p:cNvPr id="15" name="Rechthoek 14"/>
          <p:cNvSpPr/>
          <p:nvPr/>
        </p:nvSpPr>
        <p:spPr>
          <a:xfrm>
            <a:off x="0" y="0"/>
            <a:ext cx="9144000" cy="85723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err="1"/>
              <a:t>Pilot</a:t>
            </a:r>
            <a:r>
              <a:rPr lang="nl-NL" sz="4400" dirty="0"/>
              <a:t> Bodemvruchtbaarheid </a:t>
            </a:r>
          </a:p>
        </p:txBody>
      </p:sp>
      <p:sp>
        <p:nvSpPr>
          <p:cNvPr id="14" name="Titel 1"/>
          <p:cNvSpPr txBox="1">
            <a:spLocks/>
          </p:cNvSpPr>
          <p:nvPr/>
        </p:nvSpPr>
        <p:spPr>
          <a:xfrm>
            <a:off x="0" y="0"/>
            <a:ext cx="9144000" cy="8572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noProof="0" dirty="0">
                <a:ln>
                  <a:noFill/>
                </a:ln>
                <a:solidFill>
                  <a:schemeClr val="bg1"/>
                </a:solidFill>
                <a:effectLst/>
                <a:uLnTx/>
                <a:uFillTx/>
                <a:latin typeface="Verdana" pitchFamily="34" charset="0"/>
                <a:ea typeface="Verdana" pitchFamily="34" charset="0"/>
                <a:cs typeface="Verdana"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endParaRPr>
          </a:p>
        </p:txBody>
      </p:sp>
      <p:sp>
        <p:nvSpPr>
          <p:cNvPr id="12" name="Titel 8"/>
          <p:cNvSpPr>
            <a:spLocks noGrp="1"/>
          </p:cNvSpPr>
          <p:nvPr>
            <p:ph type="ctrTitle"/>
          </p:nvPr>
        </p:nvSpPr>
        <p:spPr>
          <a:xfrm>
            <a:off x="285720" y="785795"/>
            <a:ext cx="8572560" cy="5143536"/>
          </a:xfrm>
        </p:spPr>
        <p:txBody>
          <a:bodyPr>
            <a:normAutofit fontScale="90000"/>
          </a:bodyPr>
          <a:lstStyle/>
          <a:p>
            <a:pPr lvl="0" algn="l"/>
            <a:br>
              <a:rPr lang="nl-NL" sz="2200" dirty="0">
                <a:solidFill>
                  <a:srgbClr val="022F63"/>
                </a:solidFill>
                <a:latin typeface="Verdana" pitchFamily="34" charset="0"/>
                <a:ea typeface="Verdana" pitchFamily="34" charset="0"/>
                <a:cs typeface="Verdana" pitchFamily="34" charset="0"/>
              </a:rPr>
            </a:br>
            <a:br>
              <a:rPr lang="nl-NL" sz="2200" dirty="0">
                <a:solidFill>
                  <a:srgbClr val="022F63"/>
                </a:solidFill>
                <a:latin typeface="Verdana" pitchFamily="34" charset="0"/>
                <a:ea typeface="Verdana" pitchFamily="34" charset="0"/>
                <a:cs typeface="Verdana" pitchFamily="34" charset="0"/>
              </a:rPr>
            </a:br>
            <a:br>
              <a:rPr lang="nl-NL" sz="2200" dirty="0">
                <a:solidFill>
                  <a:srgbClr val="022F63"/>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1. Korte intro</a:t>
            </a:r>
            <a:br>
              <a:rPr lang="nl-NL" sz="2200" dirty="0">
                <a:solidFill>
                  <a:srgbClr val="7030A0"/>
                </a:solidFill>
                <a:latin typeface="Verdana" pitchFamily="34" charset="0"/>
                <a:ea typeface="Verdana" pitchFamily="34" charset="0"/>
                <a:cs typeface="Verdana" pitchFamily="34" charset="0"/>
              </a:rPr>
            </a:br>
            <a:br>
              <a:rPr lang="nl-NL" sz="22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2. Resultaten tot nu toe</a:t>
            </a:r>
            <a:br>
              <a:rPr lang="nl-NL" sz="22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	Radardiagram</a:t>
            </a:r>
            <a:br>
              <a:rPr lang="nl-NL" sz="22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	BBA</a:t>
            </a:r>
            <a:br>
              <a:rPr lang="nl-NL" sz="22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	</a:t>
            </a:r>
            <a:r>
              <a:rPr lang="nl-NL" sz="2200" dirty="0" err="1">
                <a:solidFill>
                  <a:srgbClr val="7030A0"/>
                </a:solidFill>
                <a:latin typeface="Verdana" pitchFamily="34" charset="0"/>
                <a:ea typeface="Verdana" pitchFamily="34" charset="0"/>
                <a:cs typeface="Verdana" pitchFamily="34" charset="0"/>
              </a:rPr>
              <a:t>Plantsapanalyses</a:t>
            </a:r>
            <a:br>
              <a:rPr lang="nl-NL" sz="2200" dirty="0">
                <a:solidFill>
                  <a:srgbClr val="7030A0"/>
                </a:solidFill>
                <a:latin typeface="Verdana" pitchFamily="34" charset="0"/>
                <a:ea typeface="Verdana" pitchFamily="34" charset="0"/>
                <a:cs typeface="Verdana" pitchFamily="34" charset="0"/>
              </a:rPr>
            </a:br>
            <a:br>
              <a:rPr lang="nl-NL" sz="22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3. Plan 2021 – 2024</a:t>
            </a:r>
            <a:br>
              <a:rPr lang="nl-NL" sz="22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	Hypotheses/aannames</a:t>
            </a:r>
            <a:br>
              <a:rPr lang="nl-NL" sz="20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	Project doorzetten</a:t>
            </a:r>
            <a:br>
              <a:rPr lang="nl-NL" sz="22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	Meer onderzoek naar mestkwaliteit</a:t>
            </a:r>
            <a:br>
              <a:rPr lang="nl-NL" sz="2200" dirty="0">
                <a:solidFill>
                  <a:srgbClr val="7030A0"/>
                </a:solidFill>
                <a:latin typeface="Verdana" pitchFamily="34" charset="0"/>
                <a:ea typeface="Verdana" pitchFamily="34" charset="0"/>
                <a:cs typeface="Verdana" pitchFamily="34" charset="0"/>
              </a:rPr>
            </a:br>
            <a:r>
              <a:rPr lang="nl-NL" sz="2200" dirty="0">
                <a:solidFill>
                  <a:srgbClr val="7030A0"/>
                </a:solidFill>
                <a:latin typeface="Verdana" pitchFamily="34" charset="0"/>
                <a:ea typeface="Verdana" pitchFamily="34" charset="0"/>
                <a:cs typeface="Verdana" pitchFamily="34" charset="0"/>
              </a:rPr>
              <a:t>	</a:t>
            </a:r>
            <a:br>
              <a:rPr lang="nl-NL" sz="2200" dirty="0">
                <a:solidFill>
                  <a:srgbClr val="7030A0"/>
                </a:solidFill>
                <a:latin typeface="Verdana" pitchFamily="34" charset="0"/>
                <a:ea typeface="Verdana" pitchFamily="34" charset="0"/>
                <a:cs typeface="Verdana" pitchFamily="34" charset="0"/>
              </a:rPr>
            </a:br>
            <a:br>
              <a:rPr lang="nl-NL" sz="2200" dirty="0">
                <a:solidFill>
                  <a:srgbClr val="022F63"/>
                </a:solidFill>
                <a:latin typeface="Verdana" pitchFamily="34" charset="0"/>
                <a:ea typeface="Verdana" pitchFamily="34" charset="0"/>
                <a:cs typeface="Verdana" pitchFamily="34" charset="0"/>
              </a:rPr>
            </a:br>
            <a:br>
              <a:rPr lang="nl-NL" sz="2200" dirty="0">
                <a:solidFill>
                  <a:srgbClr val="022F63"/>
                </a:solidFill>
                <a:latin typeface="Verdana" pitchFamily="34" charset="0"/>
                <a:ea typeface="Verdana" pitchFamily="34" charset="0"/>
                <a:cs typeface="Verdana" pitchFamily="34" charset="0"/>
              </a:rPr>
            </a:br>
            <a:endParaRPr lang="nl-NL" sz="2200" dirty="0">
              <a:solidFill>
                <a:srgbClr val="022F63"/>
              </a:solidFill>
              <a:latin typeface="Verdana" pitchFamily="34" charset="0"/>
              <a:ea typeface="Verdana" pitchFamily="34" charset="0"/>
              <a:cs typeface="Verdana" pitchFamily="34" charset="0"/>
            </a:endParaRPr>
          </a:p>
        </p:txBody>
      </p:sp>
      <p:sp>
        <p:nvSpPr>
          <p:cNvPr id="13" name="Titel 6"/>
          <p:cNvSpPr txBox="1">
            <a:spLocks/>
          </p:cNvSpPr>
          <p:nvPr/>
        </p:nvSpPr>
        <p:spPr>
          <a:xfrm>
            <a:off x="357158" y="714356"/>
            <a:ext cx="6286544" cy="928693"/>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Verdana" pitchFamily="34" charset="0"/>
                <a:ea typeface="Verdana" pitchFamily="34" charset="0"/>
                <a:cs typeface="Verdana" pitchFamily="34" charset="0"/>
              </a:rPr>
              <a:t>Agenda</a:t>
            </a:r>
          </a:p>
        </p:txBody>
      </p:sp>
      <p:pic>
        <p:nvPicPr>
          <p:cNvPr id="11" name="Afbeelding 10"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572396" y="5572140"/>
            <a:ext cx="1217290" cy="1065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 2021 - 2024</a:t>
            </a:r>
          </a:p>
          <a:p>
            <a:pPr algn="ctr"/>
            <a:endParaRPr lang="nl-NL" sz="2000" dirty="0">
              <a:latin typeface="Verdana" pitchFamily="34" charset="0"/>
              <a:ea typeface="Verdana" pitchFamily="34" charset="0"/>
              <a:cs typeface="Verdana" pitchFamily="34" charset="0"/>
            </a:endParaRPr>
          </a:p>
        </p:txBody>
      </p:sp>
      <p:pic>
        <p:nvPicPr>
          <p:cNvPr id="9" name="Afbeelding 8"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714348" y="1214422"/>
            <a:ext cx="6858048" cy="4339650"/>
          </a:xfrm>
          <a:prstGeom prst="rect">
            <a:avLst/>
          </a:prstGeom>
        </p:spPr>
        <p:txBody>
          <a:bodyPr wrap="square">
            <a:spAutoFit/>
          </a:bodyPr>
          <a:lstStyle/>
          <a:p>
            <a:pPr eaLnBrk="0" fontAlgn="base" hangingPunct="0">
              <a:spcBef>
                <a:spcPct val="0"/>
              </a:spcBef>
              <a:spcAft>
                <a:spcPct val="0"/>
              </a:spcAft>
              <a:buFontTx/>
              <a:buChar char="•"/>
            </a:pPr>
            <a:endParaRPr lang="nl-NL" dirty="0">
              <a:solidFill>
                <a:srgbClr val="7030A0"/>
              </a:solidFill>
            </a:endParaRPr>
          </a:p>
          <a:p>
            <a:pPr lvl="0">
              <a:buFont typeface="Arial" pitchFamily="34" charset="0"/>
              <a:buChar char="•"/>
            </a:pPr>
            <a:r>
              <a:rPr lang="nl-NL" sz="2000" dirty="0">
                <a:solidFill>
                  <a:srgbClr val="7030A0"/>
                </a:solidFill>
              </a:rPr>
              <a:t> Jaarlijks maken van een bedrijfsanalyse en beknopt advies per bedrijf.</a:t>
            </a:r>
          </a:p>
          <a:p>
            <a:pPr lvl="0">
              <a:buFont typeface="Arial" pitchFamily="34" charset="0"/>
              <a:buChar char="•"/>
            </a:pPr>
            <a:r>
              <a:rPr lang="nl-NL" sz="2000" dirty="0">
                <a:solidFill>
                  <a:srgbClr val="7030A0"/>
                </a:solidFill>
              </a:rPr>
              <a:t> Jaarlijks toepassen van bodemverbeterende maatregelen. </a:t>
            </a:r>
          </a:p>
          <a:p>
            <a:pPr>
              <a:buFont typeface="Arial" pitchFamily="34" charset="0"/>
              <a:buChar char="•"/>
            </a:pPr>
            <a:r>
              <a:rPr lang="nl-NL" sz="2000" dirty="0">
                <a:solidFill>
                  <a:srgbClr val="7030A0"/>
                </a:solidFill>
              </a:rPr>
              <a:t> Het uitvoeren van een mestanalyse. </a:t>
            </a:r>
          </a:p>
          <a:p>
            <a:pPr>
              <a:buFont typeface="Arial" pitchFamily="34" charset="0"/>
              <a:buChar char="•"/>
            </a:pPr>
            <a:r>
              <a:rPr lang="nl-NL" sz="2000" dirty="0">
                <a:solidFill>
                  <a:srgbClr val="7030A0"/>
                </a:solidFill>
              </a:rPr>
              <a:t> In 2023 uitvoeren van een bodemanalyse, </a:t>
            </a:r>
            <a:r>
              <a:rPr lang="nl-NL" sz="2000" dirty="0" err="1">
                <a:solidFill>
                  <a:srgbClr val="7030A0"/>
                </a:solidFill>
              </a:rPr>
              <a:t>bioscan</a:t>
            </a:r>
            <a:r>
              <a:rPr lang="nl-NL" sz="2000" dirty="0">
                <a:solidFill>
                  <a:srgbClr val="7030A0"/>
                </a:solidFill>
              </a:rPr>
              <a:t> en chroma om de eindtoestand van de bodem in beeld te brengen</a:t>
            </a:r>
          </a:p>
          <a:p>
            <a:pPr>
              <a:buFont typeface="Arial" pitchFamily="34" charset="0"/>
              <a:buChar char="•"/>
            </a:pPr>
            <a:r>
              <a:rPr lang="nl-NL" sz="2000" dirty="0">
                <a:solidFill>
                  <a:srgbClr val="7030A0"/>
                </a:solidFill>
              </a:rPr>
              <a:t> Het in 2023 uitvoeren van een eindmeting naar de effecten van de </a:t>
            </a:r>
            <a:r>
              <a:rPr lang="nl-NL" sz="2000" dirty="0" err="1">
                <a:solidFill>
                  <a:srgbClr val="7030A0"/>
                </a:solidFill>
              </a:rPr>
              <a:t>bodemvruchtbaarheidsmaatregelen</a:t>
            </a:r>
            <a:r>
              <a:rPr lang="nl-NL" sz="2000" dirty="0">
                <a:solidFill>
                  <a:srgbClr val="7030A0"/>
                </a:solidFill>
              </a:rPr>
              <a:t> op de (bodem)biodiversiteit. </a:t>
            </a:r>
          </a:p>
          <a:p>
            <a:pPr>
              <a:buFont typeface="Arial" pitchFamily="34" charset="0"/>
              <a:buChar char="•"/>
            </a:pPr>
            <a:r>
              <a:rPr lang="nl-NL" sz="2000" dirty="0">
                <a:solidFill>
                  <a:srgbClr val="7030A0"/>
                </a:solidFill>
              </a:rPr>
              <a:t> Het in 2023 meten van de droge </a:t>
            </a:r>
            <a:r>
              <a:rPr lang="nl-NL" sz="2000" dirty="0" err="1">
                <a:solidFill>
                  <a:srgbClr val="7030A0"/>
                </a:solidFill>
              </a:rPr>
              <a:t>stof-opbrengst</a:t>
            </a:r>
            <a:r>
              <a:rPr lang="nl-NL" sz="2000" dirty="0">
                <a:solidFill>
                  <a:srgbClr val="7030A0"/>
                </a:solidFill>
              </a:rPr>
              <a:t> en de kwaliteit (voederwaarde) van het gras</a:t>
            </a:r>
          </a:p>
          <a:p>
            <a:pPr lvl="0">
              <a:buFont typeface="Arial" pitchFamily="34" charset="0"/>
              <a:buChar char="•"/>
            </a:pPr>
            <a:r>
              <a:rPr lang="nl-NL" sz="2000" dirty="0">
                <a:solidFill>
                  <a:srgbClr val="7030A0"/>
                </a:solidFill>
              </a:rPr>
              <a:t>Het continue </a:t>
            </a:r>
            <a:r>
              <a:rPr lang="nl-NL" sz="2000" dirty="0" err="1">
                <a:solidFill>
                  <a:srgbClr val="7030A0"/>
                </a:solidFill>
              </a:rPr>
              <a:t>monitorenvan</a:t>
            </a:r>
            <a:r>
              <a:rPr lang="nl-NL" sz="2000" dirty="0">
                <a:solidFill>
                  <a:srgbClr val="7030A0"/>
                </a:solidFill>
              </a:rPr>
              <a:t> het bodemvochtgehalte. </a:t>
            </a:r>
          </a:p>
          <a:p>
            <a:pPr lvl="0" eaLnBrk="0" fontAlgn="base" hangingPunct="0">
              <a:spcBef>
                <a:spcPct val="0"/>
              </a:spcBef>
              <a:spcAft>
                <a:spcPct val="0"/>
              </a:spcAft>
              <a:buFontTx/>
              <a:buChar char="•"/>
            </a:pPr>
            <a:endParaRPr lang="nl-NL" dirty="0">
              <a:solidFill>
                <a:srgbClr val="7030A0"/>
              </a:solidFill>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 2021</a:t>
            </a:r>
          </a:p>
          <a:p>
            <a:pPr algn="ctr"/>
            <a:endParaRPr lang="nl-NL" sz="2000" dirty="0">
              <a:latin typeface="Verdana" pitchFamily="34" charset="0"/>
              <a:ea typeface="Verdana" pitchFamily="34" charset="0"/>
              <a:cs typeface="Verdana" pitchFamily="34" charset="0"/>
            </a:endParaRPr>
          </a:p>
        </p:txBody>
      </p:sp>
      <p:sp>
        <p:nvSpPr>
          <p:cNvPr id="50177" name="Rectangle 1"/>
          <p:cNvSpPr>
            <a:spLocks noChangeArrowheads="1"/>
          </p:cNvSpPr>
          <p:nvPr/>
        </p:nvSpPr>
        <p:spPr bwMode="auto">
          <a:xfrm>
            <a:off x="642910" y="1071546"/>
            <a:ext cx="778671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a:ln>
                  <a:noFill/>
                </a:ln>
                <a:solidFill>
                  <a:srgbClr val="7030A0"/>
                </a:solidFill>
                <a:effectLst/>
                <a:cs typeface="Arial" pitchFamily="34" charset="0"/>
              </a:rPr>
              <a:t>Meer</a:t>
            </a:r>
            <a:r>
              <a:rPr kumimoji="0" lang="nl-NL" sz="2800" b="0" i="0" u="none" strike="noStrike" cap="none" normalizeH="0" dirty="0">
                <a:ln>
                  <a:noFill/>
                </a:ln>
                <a:solidFill>
                  <a:srgbClr val="7030A0"/>
                </a:solidFill>
                <a:effectLst/>
                <a:cs typeface="Arial" pitchFamily="34" charset="0"/>
              </a:rPr>
              <a:t> onderzoek naar mestkwaliteit</a:t>
            </a:r>
            <a:endParaRPr kumimoji="0" lang="nl-NL" sz="2800" b="0" i="0" u="none" strike="noStrike" cap="none" normalizeH="0" baseline="0" dirty="0">
              <a:ln>
                <a:noFill/>
              </a:ln>
              <a:solidFill>
                <a:srgbClr val="7030A0"/>
              </a:solidFill>
              <a:effectLst/>
              <a:cs typeface="Arial" pitchFamily="34" charset="0"/>
            </a:endParaRPr>
          </a:p>
        </p:txBody>
      </p:sp>
      <p:pic>
        <p:nvPicPr>
          <p:cNvPr id="9" name="Afbeelding 8"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srcRect/>
          <a:stretch>
            <a:fillRect/>
          </a:stretch>
        </p:blipFill>
        <p:spPr bwMode="auto">
          <a:xfrm>
            <a:off x="214282" y="1714488"/>
            <a:ext cx="7433951" cy="4856279"/>
          </a:xfrm>
          <a:prstGeom prst="rect">
            <a:avLst/>
          </a:prstGeom>
          <a:noFill/>
          <a:ln w="9525">
            <a:noFill/>
            <a:miter lim="800000"/>
            <a:headEnd/>
            <a:tailEnd/>
          </a:ln>
          <a:effectLst/>
        </p:spPr>
      </p:pic>
      <p:sp>
        <p:nvSpPr>
          <p:cNvPr id="11" name="Ovaal 10"/>
          <p:cNvSpPr/>
          <p:nvPr/>
        </p:nvSpPr>
        <p:spPr>
          <a:xfrm>
            <a:off x="3929058" y="4357694"/>
            <a:ext cx="1643074" cy="1714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latin typeface="Verdana" pitchFamily="34" charset="0"/>
              <a:ea typeface="Verdana" pitchFamily="34" charset="0"/>
              <a:cs typeface="Verdana" pitchFamily="34" charset="0"/>
            </a:endParaRPr>
          </a:p>
          <a:p>
            <a:pPr algn="ctr"/>
            <a:r>
              <a:rPr lang="nl-NL" sz="2000" dirty="0">
                <a:latin typeface="Verdana" pitchFamily="34" charset="0"/>
                <a:ea typeface="Verdana" pitchFamily="34" charset="0"/>
                <a:cs typeface="Verdana" pitchFamily="34" charset="0"/>
              </a:rPr>
              <a:t>Plan 2022 - 2025</a:t>
            </a:r>
          </a:p>
          <a:p>
            <a:pPr algn="ctr"/>
            <a:endParaRPr lang="nl-NL" sz="2000" dirty="0">
              <a:latin typeface="Verdana" pitchFamily="34" charset="0"/>
              <a:ea typeface="Verdana" pitchFamily="34" charset="0"/>
              <a:cs typeface="Verdana" pitchFamily="34" charset="0"/>
            </a:endParaRPr>
          </a:p>
        </p:txBody>
      </p:sp>
      <p:sp>
        <p:nvSpPr>
          <p:cNvPr id="50177" name="Rectangle 1"/>
          <p:cNvSpPr>
            <a:spLocks noChangeArrowheads="1"/>
          </p:cNvSpPr>
          <p:nvPr/>
        </p:nvSpPr>
        <p:spPr bwMode="auto">
          <a:xfrm>
            <a:off x="642910" y="1071546"/>
            <a:ext cx="778671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a:ln>
                  <a:noFill/>
                </a:ln>
                <a:solidFill>
                  <a:srgbClr val="7030A0"/>
                </a:solidFill>
                <a:effectLst/>
                <a:cs typeface="Arial" pitchFamily="34" charset="0"/>
              </a:rPr>
              <a:t>Meer</a:t>
            </a:r>
            <a:r>
              <a:rPr kumimoji="0" lang="nl-NL" sz="2800" b="0" i="0" u="none" strike="noStrike" cap="none" normalizeH="0" dirty="0">
                <a:ln>
                  <a:noFill/>
                </a:ln>
                <a:solidFill>
                  <a:srgbClr val="7030A0"/>
                </a:solidFill>
                <a:effectLst/>
                <a:cs typeface="Arial" pitchFamily="34" charset="0"/>
              </a:rPr>
              <a:t> onderzoek naar mestkwaliteit</a:t>
            </a:r>
            <a:endParaRPr kumimoji="0" lang="nl-NL" sz="2800" b="0" i="0" u="none" strike="noStrike" cap="none" normalizeH="0" baseline="0" dirty="0">
              <a:ln>
                <a:noFill/>
              </a:ln>
              <a:solidFill>
                <a:srgbClr val="7030A0"/>
              </a:solidFill>
              <a:effectLst/>
              <a:cs typeface="Arial" pitchFamily="34" charset="0"/>
            </a:endParaRPr>
          </a:p>
        </p:txBody>
      </p:sp>
      <p:pic>
        <p:nvPicPr>
          <p:cNvPr id="9" name="Afbeelding 8"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p:cNvPicPr/>
          <p:nvPr/>
        </p:nvPicPr>
        <p:blipFill>
          <a:blip r:embed="rId5"/>
          <a:srcRect/>
          <a:stretch>
            <a:fillRect/>
          </a:stretch>
        </p:blipFill>
        <p:spPr bwMode="auto">
          <a:xfrm>
            <a:off x="142844" y="714356"/>
            <a:ext cx="7786742" cy="592935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boxen vuller.jpg"/>
          <p:cNvPicPr>
            <a:picLocks noChangeAspect="1"/>
          </p:cNvPicPr>
          <p:nvPr/>
        </p:nvPicPr>
        <p:blipFill>
          <a:blip r:embed="rId3" cstate="print"/>
          <a:stretch>
            <a:fillRect/>
          </a:stretch>
        </p:blipFill>
        <p:spPr>
          <a:xfrm>
            <a:off x="-1214478" y="-214338"/>
            <a:ext cx="10358478" cy="6913697"/>
          </a:xfrm>
          <a:prstGeom prst="rect">
            <a:avLst/>
          </a:prstGeom>
        </p:spPr>
      </p:pic>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4429124" y="0"/>
            <a:ext cx="4446016"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Verdana" pitchFamily="34" charset="0"/>
                <a:ea typeface="Verdana" pitchFamily="34" charset="0"/>
                <a:cs typeface="Verdana" pitchFamily="34" charset="0"/>
              </a:rPr>
              <a:t>Afsluiting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6715140" y="0"/>
            <a:ext cx="216000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Verdana" pitchFamily="34" charset="0"/>
                <a:ea typeface="Verdana" pitchFamily="34" charset="0"/>
                <a:cs typeface="Verdana" pitchFamily="34" charset="0"/>
              </a:rPr>
              <a:t>Korte intro</a:t>
            </a:r>
          </a:p>
        </p:txBody>
      </p:sp>
      <p:sp>
        <p:nvSpPr>
          <p:cNvPr id="7" name="Rechthoek 6"/>
          <p:cNvSpPr/>
          <p:nvPr/>
        </p:nvSpPr>
        <p:spPr>
          <a:xfrm>
            <a:off x="4857752" y="1142984"/>
            <a:ext cx="4071966" cy="5429288"/>
          </a:xfrm>
          <a:prstGeom prst="rect">
            <a:avLst/>
          </a:prstGeom>
        </p:spPr>
        <p:txBody>
          <a:bodyPr wrap="square">
            <a:spAutoFit/>
          </a:bodyPr>
          <a:lstStyle/>
          <a:p>
            <a:r>
              <a:rPr lang="nl-NL" dirty="0">
                <a:solidFill>
                  <a:srgbClr val="7030A0"/>
                </a:solidFill>
                <a:latin typeface="Verdana" pitchFamily="34" charset="0"/>
                <a:ea typeface="Verdana" pitchFamily="34" charset="0"/>
                <a:cs typeface="Verdana" pitchFamily="34" charset="0"/>
              </a:rPr>
              <a:t>Jaarlijks bodemanalyses</a:t>
            </a:r>
          </a:p>
          <a:p>
            <a:r>
              <a:rPr lang="nl-NL" dirty="0">
                <a:solidFill>
                  <a:srgbClr val="7030A0"/>
                </a:solidFill>
                <a:latin typeface="Verdana" pitchFamily="34" charset="0"/>
                <a:ea typeface="Verdana" pitchFamily="34" charset="0"/>
                <a:cs typeface="Verdana" pitchFamily="34" charset="0"/>
              </a:rPr>
              <a:t>	-BBA</a:t>
            </a:r>
          </a:p>
          <a:p>
            <a:r>
              <a:rPr lang="nl-NL" dirty="0">
                <a:solidFill>
                  <a:srgbClr val="7030A0"/>
                </a:solidFill>
                <a:latin typeface="Verdana" pitchFamily="34" charset="0"/>
                <a:ea typeface="Verdana" pitchFamily="34" charset="0"/>
                <a:cs typeface="Verdana" pitchFamily="34" charset="0"/>
              </a:rPr>
              <a:t>	-Chroma</a:t>
            </a:r>
          </a:p>
          <a:p>
            <a:r>
              <a:rPr lang="nl-NL" dirty="0">
                <a:solidFill>
                  <a:srgbClr val="7030A0"/>
                </a:solidFill>
                <a:latin typeface="Verdana" pitchFamily="34" charset="0"/>
                <a:ea typeface="Verdana" pitchFamily="34" charset="0"/>
                <a:cs typeface="Verdana" pitchFamily="34" charset="0"/>
              </a:rPr>
              <a:t>	-</a:t>
            </a:r>
            <a:r>
              <a:rPr lang="nl-NL" dirty="0" err="1">
                <a:solidFill>
                  <a:srgbClr val="7030A0"/>
                </a:solidFill>
                <a:latin typeface="Verdana" pitchFamily="34" charset="0"/>
                <a:ea typeface="Verdana" pitchFamily="34" charset="0"/>
                <a:cs typeface="Verdana" pitchFamily="34" charset="0"/>
              </a:rPr>
              <a:t>Bioscan</a:t>
            </a:r>
            <a:endParaRPr lang="nl-NL" dirty="0">
              <a:solidFill>
                <a:srgbClr val="7030A0"/>
              </a:solidFill>
              <a:latin typeface="Verdana" pitchFamily="34" charset="0"/>
              <a:ea typeface="Verdana" pitchFamily="34" charset="0"/>
              <a:cs typeface="Verdana" pitchFamily="34" charset="0"/>
            </a:endParaRPr>
          </a:p>
          <a:p>
            <a:endParaRPr lang="nl-NL" dirty="0">
              <a:solidFill>
                <a:srgbClr val="7030A0"/>
              </a:solidFill>
              <a:latin typeface="Verdana" pitchFamily="34" charset="0"/>
              <a:ea typeface="Verdana" pitchFamily="34" charset="0"/>
              <a:cs typeface="Verdana" pitchFamily="34" charset="0"/>
            </a:endParaRPr>
          </a:p>
          <a:p>
            <a:r>
              <a:rPr lang="nl-NL" dirty="0">
                <a:solidFill>
                  <a:srgbClr val="7030A0"/>
                </a:solidFill>
                <a:latin typeface="Verdana" pitchFamily="34" charset="0"/>
                <a:ea typeface="Verdana" pitchFamily="34" charset="0"/>
                <a:cs typeface="Verdana" pitchFamily="34" charset="0"/>
              </a:rPr>
              <a:t>Bodemverbeterende maatregelen</a:t>
            </a:r>
          </a:p>
          <a:p>
            <a:r>
              <a:rPr lang="nl-NL" dirty="0">
                <a:solidFill>
                  <a:srgbClr val="7030A0"/>
                </a:solidFill>
                <a:latin typeface="Verdana" pitchFamily="34" charset="0"/>
                <a:ea typeface="Verdana" pitchFamily="34" charset="0"/>
                <a:cs typeface="Verdana" pitchFamily="34" charset="0"/>
              </a:rPr>
              <a:t>	-Eierschalen</a:t>
            </a:r>
          </a:p>
          <a:p>
            <a:r>
              <a:rPr lang="nl-NL" dirty="0">
                <a:solidFill>
                  <a:srgbClr val="7030A0"/>
                </a:solidFill>
                <a:latin typeface="Verdana" pitchFamily="34" charset="0"/>
                <a:ea typeface="Verdana" pitchFamily="34" charset="0"/>
                <a:cs typeface="Verdana" pitchFamily="34" charset="0"/>
              </a:rPr>
              <a:t>	-SEA 90</a:t>
            </a:r>
          </a:p>
          <a:p>
            <a:r>
              <a:rPr lang="nl-NL" dirty="0">
                <a:solidFill>
                  <a:srgbClr val="7030A0"/>
                </a:solidFill>
                <a:latin typeface="Verdana" pitchFamily="34" charset="0"/>
                <a:ea typeface="Verdana" pitchFamily="34" charset="0"/>
                <a:cs typeface="Verdana" pitchFamily="34" charset="0"/>
              </a:rPr>
              <a:t>	-Vaste stalmest/</a:t>
            </a:r>
            <a:r>
              <a:rPr lang="nl-NL" dirty="0" err="1">
                <a:solidFill>
                  <a:srgbClr val="7030A0"/>
                </a:solidFill>
                <a:latin typeface="Verdana" pitchFamily="34" charset="0"/>
                <a:ea typeface="Verdana" pitchFamily="34" charset="0"/>
                <a:cs typeface="Verdana" pitchFamily="34" charset="0"/>
              </a:rPr>
              <a:t>Bokashi</a:t>
            </a:r>
            <a:endParaRPr lang="nl-NL" dirty="0">
              <a:solidFill>
                <a:srgbClr val="7030A0"/>
              </a:solidFill>
              <a:latin typeface="Verdana" pitchFamily="34" charset="0"/>
              <a:ea typeface="Verdana" pitchFamily="34" charset="0"/>
              <a:cs typeface="Verdana" pitchFamily="34" charset="0"/>
            </a:endParaRPr>
          </a:p>
          <a:p>
            <a:endParaRPr lang="nl-NL" dirty="0">
              <a:solidFill>
                <a:srgbClr val="7030A0"/>
              </a:solidFill>
              <a:latin typeface="Verdana" pitchFamily="34" charset="0"/>
              <a:ea typeface="Verdana" pitchFamily="34" charset="0"/>
              <a:cs typeface="Verdana" pitchFamily="34" charset="0"/>
            </a:endParaRPr>
          </a:p>
          <a:p>
            <a:r>
              <a:rPr lang="nl-NL" dirty="0">
                <a:solidFill>
                  <a:srgbClr val="7030A0"/>
                </a:solidFill>
                <a:latin typeface="Verdana" pitchFamily="34" charset="0"/>
                <a:ea typeface="Verdana" pitchFamily="34" charset="0"/>
                <a:cs typeface="Verdana" pitchFamily="34" charset="0"/>
              </a:rPr>
              <a:t>Bedrijfskringloop en advies</a:t>
            </a:r>
          </a:p>
          <a:p>
            <a:endParaRPr lang="nl-NL" dirty="0">
              <a:solidFill>
                <a:srgbClr val="7030A0"/>
              </a:solidFill>
              <a:latin typeface="Verdana" pitchFamily="34" charset="0"/>
              <a:ea typeface="Verdana" pitchFamily="34" charset="0"/>
              <a:cs typeface="Verdana" pitchFamily="34" charset="0"/>
            </a:endParaRPr>
          </a:p>
          <a:p>
            <a:r>
              <a:rPr lang="nl-NL" dirty="0">
                <a:solidFill>
                  <a:srgbClr val="7030A0"/>
                </a:solidFill>
                <a:latin typeface="Verdana" pitchFamily="34" charset="0"/>
                <a:ea typeface="Verdana" pitchFamily="34" charset="0"/>
                <a:cs typeface="Verdana" pitchFamily="34" charset="0"/>
              </a:rPr>
              <a:t>Grondwaterstand en vochtgehalte</a:t>
            </a:r>
          </a:p>
          <a:p>
            <a:endParaRPr lang="nl-NL" dirty="0">
              <a:solidFill>
                <a:srgbClr val="7030A0"/>
              </a:solidFill>
              <a:latin typeface="Verdana" pitchFamily="34" charset="0"/>
              <a:ea typeface="Verdana" pitchFamily="34" charset="0"/>
              <a:cs typeface="Verdana" pitchFamily="34" charset="0"/>
            </a:endParaRPr>
          </a:p>
          <a:p>
            <a:r>
              <a:rPr lang="nl-NL" dirty="0" err="1">
                <a:solidFill>
                  <a:srgbClr val="7030A0"/>
                </a:solidFill>
                <a:latin typeface="Verdana" pitchFamily="34" charset="0"/>
                <a:ea typeface="Verdana" pitchFamily="34" charset="0"/>
                <a:cs typeface="Verdana" pitchFamily="34" charset="0"/>
              </a:rPr>
              <a:t>Monitoring</a:t>
            </a:r>
            <a:r>
              <a:rPr lang="nl-NL" dirty="0">
                <a:solidFill>
                  <a:srgbClr val="7030A0"/>
                </a:solidFill>
                <a:latin typeface="Verdana" pitchFamily="34" charset="0"/>
                <a:ea typeface="Verdana" pitchFamily="34" charset="0"/>
                <a:cs typeface="Verdana" pitchFamily="34" charset="0"/>
              </a:rPr>
              <a:t> (bodem)biodiversiteit</a:t>
            </a:r>
          </a:p>
          <a:p>
            <a:endParaRPr lang="nl-NL" dirty="0">
              <a:solidFill>
                <a:srgbClr val="7030A0"/>
              </a:solidFill>
              <a:latin typeface="Verdana" pitchFamily="34" charset="0"/>
              <a:ea typeface="Verdana" pitchFamily="34" charset="0"/>
              <a:cs typeface="Verdana" pitchFamily="34" charset="0"/>
            </a:endParaRPr>
          </a:p>
          <a:p>
            <a:r>
              <a:rPr lang="nl-NL" dirty="0">
                <a:solidFill>
                  <a:srgbClr val="7030A0"/>
                </a:solidFill>
                <a:latin typeface="Verdana" pitchFamily="34" charset="0"/>
                <a:ea typeface="Verdana" pitchFamily="34" charset="0"/>
                <a:cs typeface="Verdana" pitchFamily="34" charset="0"/>
              </a:rPr>
              <a:t>Laatste jaar </a:t>
            </a:r>
            <a:r>
              <a:rPr lang="nl-NL" dirty="0" err="1">
                <a:solidFill>
                  <a:srgbClr val="7030A0"/>
                </a:solidFill>
                <a:latin typeface="Verdana" pitchFamily="34" charset="0"/>
                <a:ea typeface="Verdana" pitchFamily="34" charset="0"/>
                <a:cs typeface="Verdana" pitchFamily="34" charset="0"/>
              </a:rPr>
              <a:t>plantsapanalyse</a:t>
            </a:r>
            <a:br>
              <a:rPr lang="nl-NL" dirty="0">
                <a:solidFill>
                  <a:srgbClr val="7030A0"/>
                </a:solidFill>
                <a:latin typeface="Verdana" pitchFamily="34" charset="0"/>
                <a:ea typeface="Verdana" pitchFamily="34" charset="0"/>
                <a:cs typeface="Verdana" pitchFamily="34" charset="0"/>
              </a:rPr>
            </a:br>
            <a:r>
              <a:rPr lang="nl-NL" dirty="0">
                <a:solidFill>
                  <a:srgbClr val="7030A0"/>
                </a:solidFill>
                <a:latin typeface="Verdana" pitchFamily="34" charset="0"/>
                <a:ea typeface="Verdana" pitchFamily="34" charset="0"/>
                <a:cs typeface="Verdana" pitchFamily="34" charset="0"/>
              </a:rPr>
              <a:t>	</a:t>
            </a:r>
            <a:endParaRPr lang="nl-NL" dirty="0"/>
          </a:p>
        </p:txBody>
      </p:sp>
      <p:sp>
        <p:nvSpPr>
          <p:cNvPr id="6" name="Tekstvak 5"/>
          <p:cNvSpPr txBox="1"/>
          <p:nvPr/>
        </p:nvSpPr>
        <p:spPr>
          <a:xfrm>
            <a:off x="285720" y="142852"/>
            <a:ext cx="6357982" cy="1015663"/>
          </a:xfrm>
          <a:prstGeom prst="rect">
            <a:avLst/>
          </a:prstGeom>
          <a:noFill/>
        </p:spPr>
        <p:txBody>
          <a:bodyPr wrap="square" rtlCol="0">
            <a:spAutoFit/>
          </a:bodyPr>
          <a:lstStyle/>
          <a:p>
            <a:r>
              <a:rPr lang="nl-NL" sz="2000" b="1" dirty="0">
                <a:solidFill>
                  <a:srgbClr val="7030A0"/>
                </a:solidFill>
                <a:latin typeface="Verdana" pitchFamily="34" charset="0"/>
                <a:ea typeface="Verdana" pitchFamily="34" charset="0"/>
                <a:cs typeface="Verdana" pitchFamily="34" charset="0"/>
              </a:rPr>
              <a:t>Het remmen van de </a:t>
            </a:r>
            <a:r>
              <a:rPr lang="nl-NL" sz="2000" b="1" dirty="0" err="1">
                <a:solidFill>
                  <a:srgbClr val="7030A0"/>
                </a:solidFill>
                <a:latin typeface="Verdana" pitchFamily="34" charset="0"/>
                <a:ea typeface="Verdana" pitchFamily="34" charset="0"/>
                <a:cs typeface="Verdana" pitchFamily="34" charset="0"/>
              </a:rPr>
              <a:t>veenoxidatie</a:t>
            </a:r>
            <a:r>
              <a:rPr lang="nl-NL" sz="2000" b="1" dirty="0">
                <a:solidFill>
                  <a:srgbClr val="7030A0"/>
                </a:solidFill>
                <a:latin typeface="Verdana" pitchFamily="34" charset="0"/>
                <a:ea typeface="Verdana" pitchFamily="34" charset="0"/>
                <a:cs typeface="Verdana" pitchFamily="34" charset="0"/>
              </a:rPr>
              <a:t> en CO2 uitstoot door een verbeterde bodemvruchtbaarheid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6715140" y="0"/>
            <a:ext cx="216000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Verdana" pitchFamily="34" charset="0"/>
                <a:ea typeface="Verdana" pitchFamily="34" charset="0"/>
                <a:cs typeface="Verdana" pitchFamily="34" charset="0"/>
              </a:rPr>
              <a:t>Radardiagram</a:t>
            </a:r>
          </a:p>
        </p:txBody>
      </p:sp>
      <p:pic>
        <p:nvPicPr>
          <p:cNvPr id="1026" name="Picture 2"/>
          <p:cNvPicPr>
            <a:picLocks noChangeAspect="1" noChangeArrowheads="1"/>
          </p:cNvPicPr>
          <p:nvPr/>
        </p:nvPicPr>
        <p:blipFill>
          <a:blip r:embed="rId3"/>
          <a:srcRect/>
          <a:stretch>
            <a:fillRect/>
          </a:stretch>
        </p:blipFill>
        <p:spPr bwMode="auto">
          <a:xfrm>
            <a:off x="67006" y="628959"/>
            <a:ext cx="9076993" cy="592960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6715140" y="0"/>
            <a:ext cx="216000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Verdana" pitchFamily="34" charset="0"/>
                <a:ea typeface="Verdana" pitchFamily="34" charset="0"/>
                <a:cs typeface="Verdana" pitchFamily="34" charset="0"/>
              </a:rPr>
              <a:t>Radardiagram</a:t>
            </a:r>
          </a:p>
        </p:txBody>
      </p:sp>
      <p:pic>
        <p:nvPicPr>
          <p:cNvPr id="38914" name="Picture 2"/>
          <p:cNvPicPr>
            <a:picLocks noChangeAspect="1" noChangeArrowheads="1"/>
          </p:cNvPicPr>
          <p:nvPr/>
        </p:nvPicPr>
        <p:blipFill>
          <a:blip r:embed="rId3"/>
          <a:srcRect/>
          <a:stretch>
            <a:fillRect/>
          </a:stretch>
        </p:blipFill>
        <p:spPr bwMode="auto">
          <a:xfrm>
            <a:off x="285720" y="571480"/>
            <a:ext cx="6624406" cy="614366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Verdana" pitchFamily="34" charset="0"/>
                <a:ea typeface="Verdana" pitchFamily="34" charset="0"/>
                <a:cs typeface="Verdana" pitchFamily="34" charset="0"/>
              </a:rPr>
              <a:t>Bodemverbeterende maatregelen</a:t>
            </a:r>
          </a:p>
        </p:txBody>
      </p:sp>
      <p:pic>
        <p:nvPicPr>
          <p:cNvPr id="10" name="Afbeelding 9" descr="bblad"/>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20210719_110927.jpg"/>
          <p:cNvPicPr>
            <a:picLocks noChangeAspect="1"/>
          </p:cNvPicPr>
          <p:nvPr/>
        </p:nvPicPr>
        <p:blipFill>
          <a:blip r:embed="rId5" cstate="print"/>
          <a:srcRect r="6250"/>
          <a:stretch>
            <a:fillRect/>
          </a:stretch>
        </p:blipFill>
        <p:spPr>
          <a:xfrm rot="5400000">
            <a:off x="-214346" y="1500174"/>
            <a:ext cx="5572164" cy="4572032"/>
          </a:xfrm>
          <a:prstGeom prst="rect">
            <a:avLst/>
          </a:prstGeom>
        </p:spPr>
      </p:pic>
      <p:pic>
        <p:nvPicPr>
          <p:cNvPr id="11" name="Afbeelding 10" descr="20210719_111918.jpg"/>
          <p:cNvPicPr>
            <a:picLocks noChangeAspect="1"/>
          </p:cNvPicPr>
          <p:nvPr/>
        </p:nvPicPr>
        <p:blipFill>
          <a:blip r:embed="rId6" cstate="print"/>
          <a:stretch>
            <a:fillRect/>
          </a:stretch>
        </p:blipFill>
        <p:spPr>
          <a:xfrm rot="5400000">
            <a:off x="4768454" y="1446596"/>
            <a:ext cx="4143404" cy="31075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Verdana" pitchFamily="34" charset="0"/>
                <a:ea typeface="Verdana" pitchFamily="34" charset="0"/>
                <a:cs typeface="Verdana" pitchFamily="34" charset="0"/>
              </a:rPr>
              <a:t>Plantsap metingen</a:t>
            </a:r>
          </a:p>
        </p:txBody>
      </p:sp>
      <p:sp>
        <p:nvSpPr>
          <p:cNvPr id="11" name="Tekstvak 10"/>
          <p:cNvSpPr txBox="1"/>
          <p:nvPr/>
        </p:nvSpPr>
        <p:spPr>
          <a:xfrm>
            <a:off x="571472" y="5429264"/>
            <a:ext cx="5357850" cy="307777"/>
          </a:xfrm>
          <a:prstGeom prst="rect">
            <a:avLst/>
          </a:prstGeom>
          <a:noFill/>
        </p:spPr>
        <p:txBody>
          <a:bodyPr wrap="square" rtlCol="0">
            <a:spAutoFit/>
          </a:bodyPr>
          <a:lstStyle/>
          <a:p>
            <a:r>
              <a:rPr lang="nl-NL" sz="1400" i="1" dirty="0">
                <a:solidFill>
                  <a:srgbClr val="7030A0"/>
                </a:solidFill>
              </a:rPr>
              <a:t>Veel muizen, droogte en ganzenschade in 2020</a:t>
            </a:r>
          </a:p>
        </p:txBody>
      </p:sp>
      <p:pic>
        <p:nvPicPr>
          <p:cNvPr id="12" name="Afbeelding 11" descr="20200519_085023.jpg"/>
          <p:cNvPicPr/>
          <p:nvPr/>
        </p:nvPicPr>
        <p:blipFill>
          <a:blip r:embed="rId4" cstate="print"/>
          <a:srcRect l="2315" t="3185" r="21583"/>
          <a:stretch>
            <a:fillRect/>
          </a:stretch>
        </p:blipFill>
        <p:spPr>
          <a:xfrm rot="5400000">
            <a:off x="928662" y="2786058"/>
            <a:ext cx="2357453" cy="2928958"/>
          </a:xfrm>
          <a:prstGeom prst="rect">
            <a:avLst/>
          </a:prstGeom>
        </p:spPr>
      </p:pic>
      <p:sp>
        <p:nvSpPr>
          <p:cNvPr id="13" name="Tekstvak 12"/>
          <p:cNvSpPr txBox="1"/>
          <p:nvPr/>
        </p:nvSpPr>
        <p:spPr>
          <a:xfrm>
            <a:off x="571472" y="714356"/>
            <a:ext cx="5643602" cy="1938992"/>
          </a:xfrm>
          <a:prstGeom prst="rect">
            <a:avLst/>
          </a:prstGeom>
          <a:noFill/>
        </p:spPr>
        <p:txBody>
          <a:bodyPr wrap="square" rtlCol="0">
            <a:spAutoFit/>
          </a:bodyPr>
          <a:lstStyle/>
          <a:p>
            <a:r>
              <a:rPr lang="nl-NL" sz="2400" b="1" dirty="0">
                <a:solidFill>
                  <a:srgbClr val="7030A0"/>
                </a:solidFill>
              </a:rPr>
              <a:t>Doelstelling</a:t>
            </a:r>
          </a:p>
          <a:p>
            <a:endParaRPr lang="nl-NL" sz="2400" b="1" dirty="0">
              <a:solidFill>
                <a:srgbClr val="7030A0"/>
              </a:solidFill>
            </a:endParaRPr>
          </a:p>
          <a:p>
            <a:pPr>
              <a:buFont typeface="Arial" pitchFamily="34" charset="0"/>
              <a:buChar char="•"/>
            </a:pPr>
            <a:r>
              <a:rPr lang="nl-NL" dirty="0">
                <a:solidFill>
                  <a:srgbClr val="7030A0"/>
                </a:solidFill>
              </a:rPr>
              <a:t>Aantonen of bodemleven actief is</a:t>
            </a:r>
          </a:p>
          <a:p>
            <a:pPr>
              <a:buFont typeface="Arial" pitchFamily="34" charset="0"/>
              <a:buChar char="•"/>
            </a:pPr>
            <a:r>
              <a:rPr lang="nl-NL" dirty="0">
                <a:solidFill>
                  <a:srgbClr val="7030A0"/>
                </a:solidFill>
              </a:rPr>
              <a:t>Aantonen dat de kwaliteit van het eiwit verbeterd</a:t>
            </a:r>
          </a:p>
          <a:p>
            <a:pPr>
              <a:buFont typeface="Arial" pitchFamily="34" charset="0"/>
              <a:buChar char="•"/>
            </a:pPr>
            <a:r>
              <a:rPr lang="nl-NL" dirty="0">
                <a:solidFill>
                  <a:srgbClr val="7030A0"/>
                </a:solidFill>
              </a:rPr>
              <a:t>Aantonen dat de Kalium gehaltes minder pieken</a:t>
            </a:r>
          </a:p>
          <a:p>
            <a:pPr>
              <a:buFont typeface="Arial" pitchFamily="34" charset="0"/>
              <a:buChar char="•"/>
            </a:pPr>
            <a:r>
              <a:rPr lang="nl-NL" dirty="0">
                <a:solidFill>
                  <a:srgbClr val="7030A0"/>
                </a:solidFill>
              </a:rPr>
              <a:t>Behoud van opbrengst</a:t>
            </a:r>
          </a:p>
        </p:txBody>
      </p:sp>
      <p:pic>
        <p:nvPicPr>
          <p:cNvPr id="14" name="Afbeelding 13" descr="bblad"/>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Verdana" pitchFamily="34" charset="0"/>
                <a:ea typeface="Verdana" pitchFamily="34" charset="0"/>
                <a:cs typeface="Verdana" pitchFamily="34" charset="0"/>
              </a:rPr>
              <a:t>Plantsap metingen</a:t>
            </a:r>
          </a:p>
        </p:txBody>
      </p:sp>
      <p:pic>
        <p:nvPicPr>
          <p:cNvPr id="9" name="Afbeelding 8" descr="IMG-20200712-WA0000.jpg"/>
          <p:cNvPicPr/>
          <p:nvPr/>
        </p:nvPicPr>
        <p:blipFill>
          <a:blip r:embed="rId4" cstate="print"/>
          <a:srcRect t="22372" r="3305" b="30506"/>
          <a:stretch>
            <a:fillRect/>
          </a:stretch>
        </p:blipFill>
        <p:spPr>
          <a:xfrm>
            <a:off x="428596" y="428604"/>
            <a:ext cx="3143271" cy="2428892"/>
          </a:xfrm>
          <a:prstGeom prst="rect">
            <a:avLst/>
          </a:prstGeom>
        </p:spPr>
      </p:pic>
      <p:graphicFrame>
        <p:nvGraphicFramePr>
          <p:cNvPr id="10" name="Grafiek 9"/>
          <p:cNvGraphicFramePr/>
          <p:nvPr/>
        </p:nvGraphicFramePr>
        <p:xfrm>
          <a:off x="2571736" y="3214686"/>
          <a:ext cx="6286544" cy="290144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kstvak 10"/>
          <p:cNvSpPr txBox="1"/>
          <p:nvPr/>
        </p:nvSpPr>
        <p:spPr>
          <a:xfrm>
            <a:off x="3071802" y="2857496"/>
            <a:ext cx="4429156" cy="369332"/>
          </a:xfrm>
          <a:prstGeom prst="rect">
            <a:avLst/>
          </a:prstGeom>
          <a:noFill/>
        </p:spPr>
        <p:txBody>
          <a:bodyPr wrap="square" rtlCol="0">
            <a:spAutoFit/>
          </a:bodyPr>
          <a:lstStyle/>
          <a:p>
            <a:r>
              <a:rPr lang="nl-NL" b="1" dirty="0">
                <a:solidFill>
                  <a:srgbClr val="7030A0"/>
                </a:solidFill>
              </a:rPr>
              <a:t>Opbrengst in kg </a:t>
            </a:r>
            <a:r>
              <a:rPr lang="nl-NL" b="1" dirty="0" err="1">
                <a:solidFill>
                  <a:srgbClr val="7030A0"/>
                </a:solidFill>
              </a:rPr>
              <a:t>ds</a:t>
            </a:r>
            <a:r>
              <a:rPr lang="nl-NL" b="1" dirty="0">
                <a:solidFill>
                  <a:srgbClr val="7030A0"/>
                </a:solidFill>
              </a:rPr>
              <a:t>/ha</a:t>
            </a:r>
          </a:p>
        </p:txBody>
      </p:sp>
      <p:sp>
        <p:nvSpPr>
          <p:cNvPr id="13" name="Tekstvak 12"/>
          <p:cNvSpPr txBox="1"/>
          <p:nvPr/>
        </p:nvSpPr>
        <p:spPr>
          <a:xfrm>
            <a:off x="4143372" y="1357298"/>
            <a:ext cx="2428892" cy="923330"/>
          </a:xfrm>
          <a:prstGeom prst="rect">
            <a:avLst/>
          </a:prstGeom>
          <a:noFill/>
        </p:spPr>
        <p:txBody>
          <a:bodyPr wrap="square" rtlCol="0">
            <a:spAutoFit/>
          </a:bodyPr>
          <a:lstStyle/>
          <a:p>
            <a:r>
              <a:rPr lang="nl-NL" dirty="0">
                <a:solidFill>
                  <a:srgbClr val="7030A0"/>
                </a:solidFill>
              </a:rPr>
              <a:t>Proefpercelen hebben gemiddeld 17 procent meer grasopbrengst</a:t>
            </a:r>
          </a:p>
        </p:txBody>
      </p:sp>
      <p:pic>
        <p:nvPicPr>
          <p:cNvPr id="14" name="Afbeelding 13" descr="bblad"/>
          <p:cNvPicPr/>
          <p:nvPr/>
        </p:nvPicPr>
        <p:blipFill>
          <a:blip r:embed="rId6"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715172"/>
            <a:ext cx="9144000" cy="142852"/>
          </a:xfrm>
          <a:prstGeom prst="rect">
            <a:avLst/>
          </a:prstGeom>
          <a:solidFill>
            <a:srgbClr val="50AF31"/>
          </a:solidFill>
          <a:ln>
            <a:solidFill>
              <a:srgbClr val="50A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LOGOkleur.png"/>
          <p:cNvPicPr>
            <a:picLocks noChangeAspect="1"/>
          </p:cNvPicPr>
          <p:nvPr/>
        </p:nvPicPr>
        <p:blipFill>
          <a:blip r:embed="rId3" cstate="print"/>
          <a:stretch>
            <a:fillRect/>
          </a:stretch>
        </p:blipFill>
        <p:spPr>
          <a:xfrm>
            <a:off x="285719" y="5929021"/>
            <a:ext cx="642943" cy="642390"/>
          </a:xfrm>
          <a:prstGeom prst="rect">
            <a:avLst/>
          </a:prstGeom>
        </p:spPr>
      </p:pic>
      <p:sp>
        <p:nvSpPr>
          <p:cNvPr id="6" name="Ondertitel 2"/>
          <p:cNvSpPr txBox="1">
            <a:spLocks/>
          </p:cNvSpPr>
          <p:nvPr/>
        </p:nvSpPr>
        <p:spPr>
          <a:xfrm>
            <a:off x="882507" y="6203290"/>
            <a:ext cx="1538352" cy="42862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tabLst/>
              <a:defRPr/>
            </a:pPr>
            <a:r>
              <a:rPr kumimoji="0" lang="nl-NL" sz="1400" b="0" i="0" u="none" strike="noStrike" kern="1200" cap="none" spc="0" normalizeH="0" baseline="0" noProof="0" dirty="0">
                <a:ln>
                  <a:noFill/>
                </a:ln>
                <a:solidFill>
                  <a:srgbClr val="022F63"/>
                </a:solidFill>
                <a:effectLst/>
                <a:uLnTx/>
                <a:uFillTx/>
                <a:latin typeface="Verdana" pitchFamily="34" charset="0"/>
                <a:ea typeface="Verdana" pitchFamily="34" charset="0"/>
                <a:cs typeface="Verdana" pitchFamily="34" charset="0"/>
              </a:rPr>
              <a:t>JFopma advies</a:t>
            </a:r>
          </a:p>
          <a:p>
            <a:pPr marL="342900" marR="0" lvl="0" indent="-342900" algn="l" defTabSz="914400" rtl="0" eaLnBrk="1" fontAlgn="auto" latinLnBrk="0" hangingPunct="1">
              <a:lnSpc>
                <a:spcPct val="100000"/>
              </a:lnSpc>
              <a:spcBef>
                <a:spcPts val="0"/>
              </a:spcBef>
              <a:spcAft>
                <a:spcPts val="0"/>
              </a:spcAft>
              <a:buClrTx/>
              <a:buSzTx/>
              <a:tabLst/>
              <a:defRPr/>
            </a:pPr>
            <a:r>
              <a:rPr kumimoji="0" lang="nl-NL" sz="1000" b="0" i="0" u="none" strike="noStrike" kern="1200" cap="none" spc="0" normalizeH="0" baseline="0" noProof="0" dirty="0">
                <a:ln>
                  <a:noFill/>
                </a:ln>
                <a:solidFill>
                  <a:srgbClr val="50AF31"/>
                </a:solidFill>
                <a:effectLst/>
                <a:uLnTx/>
                <a:uFillTx/>
                <a:latin typeface="Verdana" pitchFamily="34" charset="0"/>
                <a:ea typeface="Verdana" pitchFamily="34" charset="0"/>
                <a:cs typeface="Verdana" pitchFamily="34" charset="0"/>
              </a:rPr>
              <a:t>Jehannes Fopma</a:t>
            </a:r>
          </a:p>
        </p:txBody>
      </p:sp>
      <p:sp>
        <p:nvSpPr>
          <p:cNvPr id="8" name="Rechthoek 7"/>
          <p:cNvSpPr/>
          <p:nvPr/>
        </p:nvSpPr>
        <p:spPr>
          <a:xfrm>
            <a:off x="5286380" y="0"/>
            <a:ext cx="3588760" cy="571480"/>
          </a:xfrm>
          <a:prstGeom prst="rect">
            <a:avLst/>
          </a:prstGeom>
          <a:solidFill>
            <a:srgbClr val="022F63"/>
          </a:solidFill>
          <a:ln>
            <a:solidFill>
              <a:srgbClr val="022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latin typeface="Verdana" pitchFamily="34" charset="0"/>
                <a:ea typeface="Verdana" pitchFamily="34" charset="0"/>
                <a:cs typeface="Verdana" pitchFamily="34" charset="0"/>
              </a:rPr>
              <a:t>Plantsap metingen</a:t>
            </a:r>
          </a:p>
        </p:txBody>
      </p:sp>
      <p:sp>
        <p:nvSpPr>
          <p:cNvPr id="11" name="Tekstvak 10"/>
          <p:cNvSpPr txBox="1"/>
          <p:nvPr/>
        </p:nvSpPr>
        <p:spPr>
          <a:xfrm>
            <a:off x="500034" y="928670"/>
            <a:ext cx="5572164" cy="1846659"/>
          </a:xfrm>
          <a:prstGeom prst="rect">
            <a:avLst/>
          </a:prstGeom>
          <a:noFill/>
        </p:spPr>
        <p:txBody>
          <a:bodyPr wrap="square" rtlCol="0">
            <a:spAutoFit/>
          </a:bodyPr>
          <a:lstStyle/>
          <a:p>
            <a:r>
              <a:rPr lang="nl-NL" sz="2400" b="1" dirty="0">
                <a:solidFill>
                  <a:srgbClr val="7030A0"/>
                </a:solidFill>
              </a:rPr>
              <a:t>Uitgangspunten bemesting proefperceel</a:t>
            </a:r>
          </a:p>
          <a:p>
            <a:endParaRPr lang="nl-NL" dirty="0"/>
          </a:p>
          <a:p>
            <a:pPr>
              <a:buFont typeface="Arial" pitchFamily="34" charset="0"/>
              <a:buChar char="•"/>
            </a:pPr>
            <a:r>
              <a:rPr lang="nl-NL" dirty="0">
                <a:solidFill>
                  <a:srgbClr val="7030A0"/>
                </a:solidFill>
              </a:rPr>
              <a:t>Lager N bemesting (&lt;100kgN uit kunstmest/ha/jaar)</a:t>
            </a:r>
          </a:p>
          <a:p>
            <a:pPr>
              <a:buFont typeface="Arial" pitchFamily="34" charset="0"/>
              <a:buChar char="•"/>
            </a:pPr>
            <a:r>
              <a:rPr lang="nl-NL" dirty="0">
                <a:solidFill>
                  <a:srgbClr val="7030A0"/>
                </a:solidFill>
              </a:rPr>
              <a:t>Bemesten met ureum meststoffen</a:t>
            </a:r>
          </a:p>
          <a:p>
            <a:pPr>
              <a:buFont typeface="Arial" pitchFamily="34" charset="0"/>
              <a:buChar char="•"/>
            </a:pPr>
            <a:r>
              <a:rPr lang="nl-NL" dirty="0">
                <a:solidFill>
                  <a:srgbClr val="7030A0"/>
                </a:solidFill>
              </a:rPr>
              <a:t>Alleen kunstmest voor de 1</a:t>
            </a:r>
            <a:r>
              <a:rPr lang="nl-NL" baseline="30000" dirty="0">
                <a:solidFill>
                  <a:srgbClr val="7030A0"/>
                </a:solidFill>
              </a:rPr>
              <a:t>e</a:t>
            </a:r>
            <a:r>
              <a:rPr lang="nl-NL" dirty="0">
                <a:solidFill>
                  <a:srgbClr val="7030A0"/>
                </a:solidFill>
              </a:rPr>
              <a:t> en 2</a:t>
            </a:r>
            <a:r>
              <a:rPr lang="nl-NL" baseline="30000" dirty="0">
                <a:solidFill>
                  <a:srgbClr val="7030A0"/>
                </a:solidFill>
              </a:rPr>
              <a:t>e</a:t>
            </a:r>
            <a:r>
              <a:rPr lang="nl-NL" dirty="0">
                <a:solidFill>
                  <a:srgbClr val="7030A0"/>
                </a:solidFill>
              </a:rPr>
              <a:t> snede</a:t>
            </a:r>
          </a:p>
          <a:p>
            <a:pPr>
              <a:buFont typeface="Arial" pitchFamily="34" charset="0"/>
              <a:buChar char="•"/>
            </a:pPr>
            <a:r>
              <a:rPr lang="nl-NL" dirty="0">
                <a:solidFill>
                  <a:srgbClr val="7030A0"/>
                </a:solidFill>
              </a:rPr>
              <a:t>Drijfmest verdelen over het jaar en 1/3 water toevoegen</a:t>
            </a:r>
          </a:p>
        </p:txBody>
      </p:sp>
      <p:graphicFrame>
        <p:nvGraphicFramePr>
          <p:cNvPr id="9" name="Grafiek 8"/>
          <p:cNvGraphicFramePr/>
          <p:nvPr/>
        </p:nvGraphicFramePr>
        <p:xfrm>
          <a:off x="642910" y="2857496"/>
          <a:ext cx="4362450" cy="2606040"/>
        </p:xfrm>
        <a:graphic>
          <a:graphicData uri="http://schemas.openxmlformats.org/drawingml/2006/chart">
            <c:chart xmlns:c="http://schemas.openxmlformats.org/drawingml/2006/chart" xmlns:r="http://schemas.openxmlformats.org/officeDocument/2006/relationships" r:id="rId4"/>
          </a:graphicData>
        </a:graphic>
      </p:graphicFrame>
      <p:sp>
        <p:nvSpPr>
          <p:cNvPr id="40961" name="Rectangle 1"/>
          <p:cNvSpPr>
            <a:spLocks noChangeArrowheads="1"/>
          </p:cNvSpPr>
          <p:nvPr/>
        </p:nvSpPr>
        <p:spPr bwMode="auto">
          <a:xfrm>
            <a:off x="642910" y="5429264"/>
            <a:ext cx="599901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1" u="none" strike="noStrike" cap="none" normalizeH="0" baseline="0" dirty="0">
                <a:ln>
                  <a:noFill/>
                </a:ln>
                <a:solidFill>
                  <a:srgbClr val="7030A0"/>
                </a:solidFill>
                <a:effectLst/>
                <a:latin typeface="Calibri" pitchFamily="34" charset="0"/>
                <a:ea typeface="Calibri" pitchFamily="34" charset="0"/>
                <a:cs typeface="Times New Roman" pitchFamily="18" charset="0"/>
              </a:rPr>
              <a:t>Grafiek  met Stikstof bemesting in kg </a:t>
            </a:r>
            <a:r>
              <a:rPr kumimoji="0" lang="nl-NL" sz="1400" b="0" i="1" u="none" strike="noStrike" cap="none" normalizeH="0" baseline="0" dirty="0" err="1">
                <a:ln>
                  <a:noFill/>
                </a:ln>
                <a:solidFill>
                  <a:srgbClr val="7030A0"/>
                </a:solidFill>
                <a:effectLst/>
                <a:latin typeface="Calibri" pitchFamily="34" charset="0"/>
                <a:ea typeface="Calibri" pitchFamily="34" charset="0"/>
                <a:cs typeface="Times New Roman" pitchFamily="18" charset="0"/>
              </a:rPr>
              <a:t>Ntotaal</a:t>
            </a:r>
            <a:r>
              <a:rPr kumimoji="0" lang="nl-NL" sz="1400" b="0" i="1" u="none" strike="noStrike" cap="none" normalizeH="0" baseline="0" dirty="0">
                <a:ln>
                  <a:noFill/>
                </a:ln>
                <a:solidFill>
                  <a:srgbClr val="7030A0"/>
                </a:solidFill>
                <a:effectLst/>
                <a:latin typeface="Calibri" pitchFamily="34" charset="0"/>
                <a:ea typeface="Calibri" pitchFamily="34" charset="0"/>
                <a:cs typeface="Times New Roman" pitchFamily="18" charset="0"/>
              </a:rPr>
              <a:t>(kunstmest en drijfmest)/ha/snede.</a:t>
            </a:r>
            <a:endParaRPr kumimoji="0" lang="nl-NL" sz="1400" b="0" i="0" u="none" strike="noStrike" cap="none" normalizeH="0" baseline="0" dirty="0">
              <a:ln>
                <a:noFill/>
              </a:ln>
              <a:solidFill>
                <a:schemeClr val="tx1"/>
              </a:solidFill>
              <a:effectLst/>
              <a:latin typeface="Arial" pitchFamily="34" charset="0"/>
              <a:cs typeface="Arial" pitchFamily="34" charset="0"/>
            </a:endParaRPr>
          </a:p>
        </p:txBody>
      </p:sp>
      <p:sp>
        <p:nvSpPr>
          <p:cNvPr id="13" name="Tekstvak 12"/>
          <p:cNvSpPr txBox="1"/>
          <p:nvPr/>
        </p:nvSpPr>
        <p:spPr>
          <a:xfrm>
            <a:off x="5857884" y="3214686"/>
            <a:ext cx="2857520" cy="646331"/>
          </a:xfrm>
          <a:prstGeom prst="rect">
            <a:avLst/>
          </a:prstGeom>
          <a:noFill/>
        </p:spPr>
        <p:txBody>
          <a:bodyPr wrap="square" rtlCol="0">
            <a:spAutoFit/>
          </a:bodyPr>
          <a:lstStyle/>
          <a:p>
            <a:r>
              <a:rPr lang="nl-NL" dirty="0">
                <a:solidFill>
                  <a:srgbClr val="7030A0"/>
                </a:solidFill>
              </a:rPr>
              <a:t>Bedrijf 2</a:t>
            </a:r>
          </a:p>
          <a:p>
            <a:r>
              <a:rPr lang="nl-NL" dirty="0">
                <a:solidFill>
                  <a:srgbClr val="7030A0"/>
                </a:solidFill>
              </a:rPr>
              <a:t>Bedrijf 4 </a:t>
            </a:r>
          </a:p>
        </p:txBody>
      </p:sp>
      <p:pic>
        <p:nvPicPr>
          <p:cNvPr id="14" name="Afbeelding 13" descr="bblad"/>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586" y="5786454"/>
            <a:ext cx="931538" cy="922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27461</TotalTime>
  <Words>1510</Words>
  <Application>Microsoft Office PowerPoint</Application>
  <PresentationFormat>Diavoorstelling (4:3)</PresentationFormat>
  <Paragraphs>165</Paragraphs>
  <Slides>23</Slides>
  <Notes>23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Verdana</vt:lpstr>
      <vt:lpstr>Office-thema</vt:lpstr>
      <vt:lpstr>PowerPoint-presentatie</vt:lpstr>
      <vt:lpstr>   1. Korte intro  2. Resultaten tot nu toe  Radardiagram  BBA  Plantsapanalyses  3. Plan 2021 – 2024  Hypotheses/aannames  Project doorzetten  Meer onderzoek naar mestkwaliteit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Betere mineralenbalans (o.a. Ca/Mg verhouding, K, N-totaal)  betere bodembiologie  betere bodemstructuur   Betere bacterie/schimmel-verhouding  hogere opbouw (stabiele) organische stof  Betere bodemstructuur  betere waterdoorlatendheid/capillaire werking en beter watervasthoudend vermogen  hoger bodemvochtgehalte    </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Anna</dc:creator>
  <cp:lastModifiedBy>Wiegmink, Petra</cp:lastModifiedBy>
  <cp:revision>215</cp:revision>
  <dcterms:created xsi:type="dcterms:W3CDTF">2014-02-24T17:46:50Z</dcterms:created>
  <dcterms:modified xsi:type="dcterms:W3CDTF">2023-01-11T16:00:11Z</dcterms:modified>
</cp:coreProperties>
</file>